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562" r:id="rId4"/>
    <p:sldId id="563" r:id="rId5"/>
    <p:sldId id="259" r:id="rId6"/>
    <p:sldId id="257" r:id="rId7"/>
    <p:sldId id="468" r:id="rId8"/>
    <p:sldId id="553" r:id="rId9"/>
    <p:sldId id="568" r:id="rId10"/>
    <p:sldId id="258" r:id="rId11"/>
    <p:sldId id="569" r:id="rId12"/>
    <p:sldId id="422" r:id="rId13"/>
    <p:sldId id="423" r:id="rId14"/>
    <p:sldId id="424" r:id="rId15"/>
    <p:sldId id="427" r:id="rId16"/>
    <p:sldId id="567" r:id="rId17"/>
    <p:sldId id="470" r:id="rId18"/>
    <p:sldId id="472" r:id="rId19"/>
    <p:sldId id="471" r:id="rId20"/>
    <p:sldId id="474" r:id="rId21"/>
    <p:sldId id="256" r:id="rId22"/>
    <p:sldId id="478" r:id="rId23"/>
    <p:sldId id="555" r:id="rId24"/>
    <p:sldId id="556" r:id="rId25"/>
    <p:sldId id="558" r:id="rId26"/>
    <p:sldId id="559" r:id="rId27"/>
    <p:sldId id="547" r:id="rId28"/>
    <p:sldId id="548" r:id="rId29"/>
    <p:sldId id="477" r:id="rId30"/>
    <p:sldId id="549" r:id="rId31"/>
    <p:sldId id="550" r:id="rId32"/>
    <p:sldId id="551" r:id="rId33"/>
    <p:sldId id="560" r:id="rId34"/>
    <p:sldId id="561" r:id="rId35"/>
    <p:sldId id="475" r:id="rId36"/>
    <p:sldId id="476" r:id="rId37"/>
    <p:sldId id="479" r:id="rId38"/>
    <p:sldId id="565" r:id="rId39"/>
    <p:sldId id="566" r:id="rId40"/>
    <p:sldId id="480" r:id="rId41"/>
    <p:sldId id="54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0846" autoAdjust="0"/>
  </p:normalViewPr>
  <p:slideViewPr>
    <p:cSldViewPr snapToGrid="0">
      <p:cViewPr varScale="1">
        <p:scale>
          <a:sx n="92" d="100"/>
          <a:sy n="92" d="100"/>
        </p:scale>
        <p:origin x="12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99344-FFBA-4551-8010-47272B6D8A3B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37DDCB2-E39F-4744-AFD3-CB09B00BAC7D}">
      <dgm:prSet phldrT="[Text]"/>
      <dgm:spPr/>
      <dgm:t>
        <a:bodyPr/>
        <a:lstStyle/>
        <a:p>
          <a:r>
            <a:rPr lang="en-GB" dirty="0"/>
            <a:t>8.50am to 1.10pm </a:t>
          </a:r>
        </a:p>
      </dgm:t>
    </dgm:pt>
    <dgm:pt modelId="{FAE1E321-F310-407A-9347-6574A55E92AF}" type="parTrans" cxnId="{979DC0C5-5DCC-4028-9911-EC491F4E2937}">
      <dgm:prSet/>
      <dgm:spPr/>
      <dgm:t>
        <a:bodyPr/>
        <a:lstStyle/>
        <a:p>
          <a:endParaRPr lang="en-GB"/>
        </a:p>
      </dgm:t>
    </dgm:pt>
    <dgm:pt modelId="{AA4D16A5-31AE-4BCA-8204-652C62861579}" type="sibTrans" cxnId="{979DC0C5-5DCC-4028-9911-EC491F4E2937}">
      <dgm:prSet/>
      <dgm:spPr/>
      <dgm:t>
        <a:bodyPr/>
        <a:lstStyle/>
        <a:p>
          <a:endParaRPr lang="en-GB"/>
        </a:p>
      </dgm:t>
    </dgm:pt>
    <dgm:pt modelId="{179C8928-39DB-4B7D-A8A5-AF645DAB0A87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via Teams</a:t>
          </a:r>
        </a:p>
      </dgm:t>
    </dgm:pt>
    <dgm:pt modelId="{28C9512C-E946-4304-871C-3B31243131C6}" type="parTrans" cxnId="{64F992AF-9AB3-4502-9E31-F0C24F5DEAD6}">
      <dgm:prSet/>
      <dgm:spPr/>
      <dgm:t>
        <a:bodyPr/>
        <a:lstStyle/>
        <a:p>
          <a:endParaRPr lang="en-GB"/>
        </a:p>
      </dgm:t>
    </dgm:pt>
    <dgm:pt modelId="{50BA7481-8762-41D8-A548-A85E4C8EB984}" type="sibTrans" cxnId="{64F992AF-9AB3-4502-9E31-F0C24F5DEAD6}">
      <dgm:prSet/>
      <dgm:spPr/>
      <dgm:t>
        <a:bodyPr/>
        <a:lstStyle/>
        <a:p>
          <a:endParaRPr lang="en-GB"/>
        </a:p>
      </dgm:t>
    </dgm:pt>
    <dgm:pt modelId="{F185D421-58CA-4E5C-9BBE-3D466DF3677A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GCSE to A-level</a:t>
          </a:r>
        </a:p>
      </dgm:t>
    </dgm:pt>
    <dgm:pt modelId="{544FC06F-63CC-4733-B24C-7954CC8557CF}" type="parTrans" cxnId="{34A0EEF6-545B-4D15-AAE9-250162282752}">
      <dgm:prSet/>
      <dgm:spPr/>
      <dgm:t>
        <a:bodyPr/>
        <a:lstStyle/>
        <a:p>
          <a:endParaRPr lang="en-GB"/>
        </a:p>
      </dgm:t>
    </dgm:pt>
    <dgm:pt modelId="{DB8A6717-103A-45AE-8B89-266ECF901C28}" type="sibTrans" cxnId="{34A0EEF6-545B-4D15-AAE9-250162282752}">
      <dgm:prSet/>
      <dgm:spPr/>
      <dgm:t>
        <a:bodyPr/>
        <a:lstStyle/>
        <a:p>
          <a:endParaRPr lang="en-GB"/>
        </a:p>
      </dgm:t>
    </dgm:pt>
    <dgm:pt modelId="{357F3EBA-6419-4C39-B772-5C5A4A82DA0D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Ask Qs</a:t>
          </a:r>
        </a:p>
      </dgm:t>
    </dgm:pt>
    <dgm:pt modelId="{FF46742A-9400-48A6-A727-04C7856D1B34}" type="parTrans" cxnId="{849EB568-D61C-44AA-B4D3-03E6A647EF2A}">
      <dgm:prSet/>
      <dgm:spPr/>
      <dgm:t>
        <a:bodyPr/>
        <a:lstStyle/>
        <a:p>
          <a:endParaRPr lang="en-GB"/>
        </a:p>
      </dgm:t>
    </dgm:pt>
    <dgm:pt modelId="{FABA4DAE-2F46-448B-AF1F-7FDA15803FB1}" type="sibTrans" cxnId="{849EB568-D61C-44AA-B4D3-03E6A647EF2A}">
      <dgm:prSet/>
      <dgm:spPr/>
      <dgm:t>
        <a:bodyPr/>
        <a:lstStyle/>
        <a:p>
          <a:endParaRPr lang="en-GB"/>
        </a:p>
      </dgm:t>
    </dgm:pt>
    <dgm:pt modelId="{C0EF11F0-6BA2-4117-B4D7-5145AF065BE9}">
      <dgm:prSet phldrT="[Text]"/>
      <dgm:spPr/>
      <dgm:t>
        <a:bodyPr/>
        <a:lstStyle/>
        <a:p>
          <a:r>
            <a:rPr lang="en-GB" dirty="0"/>
            <a:t>Bridging work</a:t>
          </a:r>
        </a:p>
      </dgm:t>
    </dgm:pt>
    <dgm:pt modelId="{E360BFFF-A462-4A05-81B2-1657BD25EDCE}" type="parTrans" cxnId="{D69F87D7-938B-43C6-91D1-056B0C551FD3}">
      <dgm:prSet/>
      <dgm:spPr/>
      <dgm:t>
        <a:bodyPr/>
        <a:lstStyle/>
        <a:p>
          <a:endParaRPr lang="en-GB"/>
        </a:p>
      </dgm:t>
    </dgm:pt>
    <dgm:pt modelId="{FA604F33-EC80-4D4D-B362-30E7340AFCD3}" type="sibTrans" cxnId="{D69F87D7-938B-43C6-91D1-056B0C551FD3}">
      <dgm:prSet/>
      <dgm:spPr/>
      <dgm:t>
        <a:bodyPr/>
        <a:lstStyle/>
        <a:p>
          <a:endParaRPr lang="en-GB"/>
        </a:p>
      </dgm:t>
    </dgm:pt>
    <dgm:pt modelId="{B7E2238B-3475-44B5-B0AA-F82B34D5DDAB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Subject introduction</a:t>
          </a:r>
        </a:p>
      </dgm:t>
    </dgm:pt>
    <dgm:pt modelId="{A6C7B959-12E0-4AC2-989B-2E253C67A719}" type="parTrans" cxnId="{68E5E725-A2CB-4C0D-ADC4-D84862AAF5F2}">
      <dgm:prSet/>
      <dgm:spPr/>
      <dgm:t>
        <a:bodyPr/>
        <a:lstStyle/>
        <a:p>
          <a:endParaRPr lang="en-GB"/>
        </a:p>
      </dgm:t>
    </dgm:pt>
    <dgm:pt modelId="{3839DD7E-861D-49A5-9452-57B918ED8988}" type="sibTrans" cxnId="{68E5E725-A2CB-4C0D-ADC4-D84862AAF5F2}">
      <dgm:prSet/>
      <dgm:spPr/>
      <dgm:t>
        <a:bodyPr/>
        <a:lstStyle/>
        <a:p>
          <a:endParaRPr lang="en-GB"/>
        </a:p>
      </dgm:t>
    </dgm:pt>
    <dgm:pt modelId="{C2691951-FF0F-4A89-A134-3066443EBB47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45 mins</a:t>
          </a:r>
        </a:p>
      </dgm:t>
    </dgm:pt>
    <dgm:pt modelId="{D03FD947-A2EE-4DFD-826B-BA0CCB7AE749}" type="parTrans" cxnId="{DC184BA3-FACE-4FBB-9F34-2953EB044CC7}">
      <dgm:prSet/>
      <dgm:spPr/>
      <dgm:t>
        <a:bodyPr/>
        <a:lstStyle/>
        <a:p>
          <a:endParaRPr lang="en-GB"/>
        </a:p>
      </dgm:t>
    </dgm:pt>
    <dgm:pt modelId="{80D9C4EA-1291-4D77-B7B1-9D38E4AB0B00}" type="sibTrans" cxnId="{DC184BA3-FACE-4FBB-9F34-2953EB044CC7}">
      <dgm:prSet/>
      <dgm:spPr/>
      <dgm:t>
        <a:bodyPr/>
        <a:lstStyle/>
        <a:p>
          <a:endParaRPr lang="en-GB"/>
        </a:p>
      </dgm:t>
    </dgm:pt>
    <dgm:pt modelId="{AC5A82B4-3721-4928-A301-041158D4ADDD}">
      <dgm:prSet/>
      <dgm:spPr/>
      <dgm:t>
        <a:bodyPr/>
        <a:lstStyle/>
        <a:p>
          <a:r>
            <a:rPr lang="en-GB" baseline="0" dirty="0"/>
            <a:t>4</a:t>
          </a:r>
          <a:r>
            <a:rPr lang="en-GB" baseline="30000" dirty="0"/>
            <a:t>th</a:t>
          </a:r>
          <a:r>
            <a:rPr lang="en-GB" dirty="0"/>
            <a:t> &amp; 5</a:t>
          </a:r>
          <a:r>
            <a:rPr lang="en-GB" baseline="30000" dirty="0"/>
            <a:t>th</a:t>
          </a:r>
          <a:r>
            <a:rPr lang="en-GB" dirty="0"/>
            <a:t> July</a:t>
          </a:r>
        </a:p>
      </dgm:t>
    </dgm:pt>
    <dgm:pt modelId="{7C417D5E-901A-4061-AB2E-CF36546EE2EA}" type="parTrans" cxnId="{11790C19-9887-4184-AB78-0065643440F7}">
      <dgm:prSet/>
      <dgm:spPr/>
      <dgm:t>
        <a:bodyPr/>
        <a:lstStyle/>
        <a:p>
          <a:endParaRPr lang="en-GB"/>
        </a:p>
      </dgm:t>
    </dgm:pt>
    <dgm:pt modelId="{6C1312D9-66C0-4DD1-A6B6-F0FAD94610AF}" type="sibTrans" cxnId="{11790C19-9887-4184-AB78-0065643440F7}">
      <dgm:prSet/>
      <dgm:spPr/>
      <dgm:t>
        <a:bodyPr/>
        <a:lstStyle/>
        <a:p>
          <a:endParaRPr lang="en-GB"/>
        </a:p>
      </dgm:t>
    </dgm:pt>
    <dgm:pt modelId="{EAB9C65C-1892-43F3-836F-CBC2BFA67109}" type="pres">
      <dgm:prSet presAssocID="{99F99344-FFBA-4551-8010-47272B6D8A3B}" presName="cycle" presStyleCnt="0">
        <dgm:presLayoutVars>
          <dgm:dir/>
          <dgm:resizeHandles val="exact"/>
        </dgm:presLayoutVars>
      </dgm:prSet>
      <dgm:spPr/>
    </dgm:pt>
    <dgm:pt modelId="{724110CD-33DA-4672-89D3-EB26949B0980}" type="pres">
      <dgm:prSet presAssocID="{737DDCB2-E39F-4744-AFD3-CB09B00BAC7D}" presName="node" presStyleLbl="node1" presStyleIdx="0" presStyleCnt="8">
        <dgm:presLayoutVars>
          <dgm:bulletEnabled val="1"/>
        </dgm:presLayoutVars>
      </dgm:prSet>
      <dgm:spPr/>
    </dgm:pt>
    <dgm:pt modelId="{F64697F0-88E7-4D7B-B5F2-B858E75BB964}" type="pres">
      <dgm:prSet presAssocID="{737DDCB2-E39F-4744-AFD3-CB09B00BAC7D}" presName="spNode" presStyleCnt="0"/>
      <dgm:spPr/>
    </dgm:pt>
    <dgm:pt modelId="{378393AB-EA86-47A3-BD95-1A8BB365256E}" type="pres">
      <dgm:prSet presAssocID="{AA4D16A5-31AE-4BCA-8204-652C62861579}" presName="sibTrans" presStyleLbl="sibTrans1D1" presStyleIdx="0" presStyleCnt="8"/>
      <dgm:spPr/>
    </dgm:pt>
    <dgm:pt modelId="{9431C2AA-3BA0-4CE1-BFD0-D973E55A3437}" type="pres">
      <dgm:prSet presAssocID="{C2691951-FF0F-4A89-A134-3066443EBB47}" presName="node" presStyleLbl="node1" presStyleIdx="1" presStyleCnt="8">
        <dgm:presLayoutVars>
          <dgm:bulletEnabled val="1"/>
        </dgm:presLayoutVars>
      </dgm:prSet>
      <dgm:spPr/>
    </dgm:pt>
    <dgm:pt modelId="{094F31BC-8702-41F4-B8DA-E649C86A6AA2}" type="pres">
      <dgm:prSet presAssocID="{C2691951-FF0F-4A89-A134-3066443EBB47}" presName="spNode" presStyleCnt="0"/>
      <dgm:spPr/>
    </dgm:pt>
    <dgm:pt modelId="{E5AC23D1-77BF-41F9-9A0F-7711668065FE}" type="pres">
      <dgm:prSet presAssocID="{80D9C4EA-1291-4D77-B7B1-9D38E4AB0B00}" presName="sibTrans" presStyleLbl="sibTrans1D1" presStyleIdx="1" presStyleCnt="8"/>
      <dgm:spPr/>
    </dgm:pt>
    <dgm:pt modelId="{B68A03DE-CBD8-4B66-A768-EF1692764D38}" type="pres">
      <dgm:prSet presAssocID="{179C8928-39DB-4B7D-A8A5-AF645DAB0A87}" presName="node" presStyleLbl="node1" presStyleIdx="2" presStyleCnt="8">
        <dgm:presLayoutVars>
          <dgm:bulletEnabled val="1"/>
        </dgm:presLayoutVars>
      </dgm:prSet>
      <dgm:spPr/>
    </dgm:pt>
    <dgm:pt modelId="{07A8EA06-E5BC-4DF4-8F1D-8827117E7A89}" type="pres">
      <dgm:prSet presAssocID="{179C8928-39DB-4B7D-A8A5-AF645DAB0A87}" presName="spNode" presStyleCnt="0"/>
      <dgm:spPr/>
    </dgm:pt>
    <dgm:pt modelId="{D11369C4-4BAC-44C9-9D08-8F97C5957F8E}" type="pres">
      <dgm:prSet presAssocID="{50BA7481-8762-41D8-A548-A85E4C8EB984}" presName="sibTrans" presStyleLbl="sibTrans1D1" presStyleIdx="2" presStyleCnt="8"/>
      <dgm:spPr/>
    </dgm:pt>
    <dgm:pt modelId="{685B2349-9EC3-4640-B123-530F84275FB6}" type="pres">
      <dgm:prSet presAssocID="{B7E2238B-3475-44B5-B0AA-F82B34D5DDAB}" presName="node" presStyleLbl="node1" presStyleIdx="3" presStyleCnt="8">
        <dgm:presLayoutVars>
          <dgm:bulletEnabled val="1"/>
        </dgm:presLayoutVars>
      </dgm:prSet>
      <dgm:spPr/>
    </dgm:pt>
    <dgm:pt modelId="{987E9D9C-2C07-450D-9753-B5A4CFC5E5AB}" type="pres">
      <dgm:prSet presAssocID="{B7E2238B-3475-44B5-B0AA-F82B34D5DDAB}" presName="spNode" presStyleCnt="0"/>
      <dgm:spPr/>
    </dgm:pt>
    <dgm:pt modelId="{9A9CE6DF-54E1-4C46-8304-EFB013599EC5}" type="pres">
      <dgm:prSet presAssocID="{3839DD7E-861D-49A5-9452-57B918ED8988}" presName="sibTrans" presStyleLbl="sibTrans1D1" presStyleIdx="3" presStyleCnt="8"/>
      <dgm:spPr/>
    </dgm:pt>
    <dgm:pt modelId="{14A5895C-FD83-4306-8FCA-845613975C73}" type="pres">
      <dgm:prSet presAssocID="{F185D421-58CA-4E5C-9BBE-3D466DF3677A}" presName="node" presStyleLbl="node1" presStyleIdx="4" presStyleCnt="8">
        <dgm:presLayoutVars>
          <dgm:bulletEnabled val="1"/>
        </dgm:presLayoutVars>
      </dgm:prSet>
      <dgm:spPr/>
    </dgm:pt>
    <dgm:pt modelId="{F6791236-0AFC-47E1-BA7F-25D141A5A60E}" type="pres">
      <dgm:prSet presAssocID="{F185D421-58CA-4E5C-9BBE-3D466DF3677A}" presName="spNode" presStyleCnt="0"/>
      <dgm:spPr/>
    </dgm:pt>
    <dgm:pt modelId="{AB5EEC3A-BA0E-4547-BE83-179CB2E89ADC}" type="pres">
      <dgm:prSet presAssocID="{DB8A6717-103A-45AE-8B89-266ECF901C28}" presName="sibTrans" presStyleLbl="sibTrans1D1" presStyleIdx="4" presStyleCnt="8"/>
      <dgm:spPr/>
    </dgm:pt>
    <dgm:pt modelId="{54456FBC-A818-4A7D-B8E6-CEA56CCD4D8D}" type="pres">
      <dgm:prSet presAssocID="{357F3EBA-6419-4C39-B772-5C5A4A82DA0D}" presName="node" presStyleLbl="node1" presStyleIdx="5" presStyleCnt="8">
        <dgm:presLayoutVars>
          <dgm:bulletEnabled val="1"/>
        </dgm:presLayoutVars>
      </dgm:prSet>
      <dgm:spPr/>
    </dgm:pt>
    <dgm:pt modelId="{112E3CFB-04EC-4FED-883F-BCA8834156F1}" type="pres">
      <dgm:prSet presAssocID="{357F3EBA-6419-4C39-B772-5C5A4A82DA0D}" presName="spNode" presStyleCnt="0"/>
      <dgm:spPr/>
    </dgm:pt>
    <dgm:pt modelId="{F1F28474-5266-4D38-8DA9-4A7FC8CA9777}" type="pres">
      <dgm:prSet presAssocID="{FABA4DAE-2F46-448B-AF1F-7FDA15803FB1}" presName="sibTrans" presStyleLbl="sibTrans1D1" presStyleIdx="5" presStyleCnt="8"/>
      <dgm:spPr/>
    </dgm:pt>
    <dgm:pt modelId="{4F07680F-DBC3-49CF-871F-0E4FA3D09A38}" type="pres">
      <dgm:prSet presAssocID="{C0EF11F0-6BA2-4117-B4D7-5145AF065BE9}" presName="node" presStyleLbl="node1" presStyleIdx="6" presStyleCnt="8">
        <dgm:presLayoutVars>
          <dgm:bulletEnabled val="1"/>
        </dgm:presLayoutVars>
      </dgm:prSet>
      <dgm:spPr/>
    </dgm:pt>
    <dgm:pt modelId="{4A9D512C-8F81-401B-90E5-92990001A4B7}" type="pres">
      <dgm:prSet presAssocID="{C0EF11F0-6BA2-4117-B4D7-5145AF065BE9}" presName="spNode" presStyleCnt="0"/>
      <dgm:spPr/>
    </dgm:pt>
    <dgm:pt modelId="{E14E535E-8EE3-4F74-ACCB-5C31FA8FAFFD}" type="pres">
      <dgm:prSet presAssocID="{FA604F33-EC80-4D4D-B362-30E7340AFCD3}" presName="sibTrans" presStyleLbl="sibTrans1D1" presStyleIdx="6" presStyleCnt="8"/>
      <dgm:spPr/>
    </dgm:pt>
    <dgm:pt modelId="{2616583B-954E-4D44-84FB-4D21B2EF10C2}" type="pres">
      <dgm:prSet presAssocID="{AC5A82B4-3721-4928-A301-041158D4ADDD}" presName="node" presStyleLbl="node1" presStyleIdx="7" presStyleCnt="8">
        <dgm:presLayoutVars>
          <dgm:bulletEnabled val="1"/>
        </dgm:presLayoutVars>
      </dgm:prSet>
      <dgm:spPr/>
    </dgm:pt>
    <dgm:pt modelId="{BCF7961B-443A-48A6-A0B0-0CDDCD8BE4A5}" type="pres">
      <dgm:prSet presAssocID="{AC5A82B4-3721-4928-A301-041158D4ADDD}" presName="spNode" presStyleCnt="0"/>
      <dgm:spPr/>
    </dgm:pt>
    <dgm:pt modelId="{4A10FFA1-61FD-4893-964A-EE1E4DC2970A}" type="pres">
      <dgm:prSet presAssocID="{6C1312D9-66C0-4DD1-A6B6-F0FAD94610AF}" presName="sibTrans" presStyleLbl="sibTrans1D1" presStyleIdx="7" presStyleCnt="8"/>
      <dgm:spPr/>
    </dgm:pt>
  </dgm:ptLst>
  <dgm:cxnLst>
    <dgm:cxn modelId="{21FF0408-BCFC-49C1-ADB1-CB19C8DED5AE}" type="presOf" srcId="{179C8928-39DB-4B7D-A8A5-AF645DAB0A87}" destId="{B68A03DE-CBD8-4B66-A768-EF1692764D38}" srcOrd="0" destOrd="0" presId="urn:microsoft.com/office/officeart/2005/8/layout/cycle6"/>
    <dgm:cxn modelId="{11790C19-9887-4184-AB78-0065643440F7}" srcId="{99F99344-FFBA-4551-8010-47272B6D8A3B}" destId="{AC5A82B4-3721-4928-A301-041158D4ADDD}" srcOrd="7" destOrd="0" parTransId="{7C417D5E-901A-4061-AB2E-CF36546EE2EA}" sibTransId="{6C1312D9-66C0-4DD1-A6B6-F0FAD94610AF}"/>
    <dgm:cxn modelId="{61C73420-C093-4029-AA58-6EAC17292AD8}" type="presOf" srcId="{FABA4DAE-2F46-448B-AF1F-7FDA15803FB1}" destId="{F1F28474-5266-4D38-8DA9-4A7FC8CA9777}" srcOrd="0" destOrd="0" presId="urn:microsoft.com/office/officeart/2005/8/layout/cycle6"/>
    <dgm:cxn modelId="{68E5E725-A2CB-4C0D-ADC4-D84862AAF5F2}" srcId="{99F99344-FFBA-4551-8010-47272B6D8A3B}" destId="{B7E2238B-3475-44B5-B0AA-F82B34D5DDAB}" srcOrd="3" destOrd="0" parTransId="{A6C7B959-12E0-4AC2-989B-2E253C67A719}" sibTransId="{3839DD7E-861D-49A5-9452-57B918ED8988}"/>
    <dgm:cxn modelId="{9F316A35-83F6-40C3-8725-B98966F24D2C}" type="presOf" srcId="{DB8A6717-103A-45AE-8B89-266ECF901C28}" destId="{AB5EEC3A-BA0E-4547-BE83-179CB2E89ADC}" srcOrd="0" destOrd="0" presId="urn:microsoft.com/office/officeart/2005/8/layout/cycle6"/>
    <dgm:cxn modelId="{6515543E-D4CE-4857-B9E5-102E0F4E9FAB}" type="presOf" srcId="{F185D421-58CA-4E5C-9BBE-3D466DF3677A}" destId="{14A5895C-FD83-4306-8FCA-845613975C73}" srcOrd="0" destOrd="0" presId="urn:microsoft.com/office/officeart/2005/8/layout/cycle6"/>
    <dgm:cxn modelId="{9FEB4040-24C0-4084-AC4D-98C24A45FAD1}" type="presOf" srcId="{C0EF11F0-6BA2-4117-B4D7-5145AF065BE9}" destId="{4F07680F-DBC3-49CF-871F-0E4FA3D09A38}" srcOrd="0" destOrd="0" presId="urn:microsoft.com/office/officeart/2005/8/layout/cycle6"/>
    <dgm:cxn modelId="{A2CC5E47-DE06-45FC-A140-3D0938510669}" type="presOf" srcId="{3839DD7E-861D-49A5-9452-57B918ED8988}" destId="{9A9CE6DF-54E1-4C46-8304-EFB013599EC5}" srcOrd="0" destOrd="0" presId="urn:microsoft.com/office/officeart/2005/8/layout/cycle6"/>
    <dgm:cxn modelId="{849EB568-D61C-44AA-B4D3-03E6A647EF2A}" srcId="{99F99344-FFBA-4551-8010-47272B6D8A3B}" destId="{357F3EBA-6419-4C39-B772-5C5A4A82DA0D}" srcOrd="5" destOrd="0" parTransId="{FF46742A-9400-48A6-A727-04C7856D1B34}" sibTransId="{FABA4DAE-2F46-448B-AF1F-7FDA15803FB1}"/>
    <dgm:cxn modelId="{63351571-9ACB-4A32-9E25-38D4E149E6FA}" type="presOf" srcId="{FA604F33-EC80-4D4D-B362-30E7340AFCD3}" destId="{E14E535E-8EE3-4F74-ACCB-5C31FA8FAFFD}" srcOrd="0" destOrd="0" presId="urn:microsoft.com/office/officeart/2005/8/layout/cycle6"/>
    <dgm:cxn modelId="{1ABFCB84-5B87-41E6-9429-59930C4F34D4}" type="presOf" srcId="{AC5A82B4-3721-4928-A301-041158D4ADDD}" destId="{2616583B-954E-4D44-84FB-4D21B2EF10C2}" srcOrd="0" destOrd="0" presId="urn:microsoft.com/office/officeart/2005/8/layout/cycle6"/>
    <dgm:cxn modelId="{0CBA2C8A-AB4F-4884-8895-867A0CB48E8E}" type="presOf" srcId="{737DDCB2-E39F-4744-AFD3-CB09B00BAC7D}" destId="{724110CD-33DA-4672-89D3-EB26949B0980}" srcOrd="0" destOrd="0" presId="urn:microsoft.com/office/officeart/2005/8/layout/cycle6"/>
    <dgm:cxn modelId="{0B96CFA0-C8E1-481C-9F42-15974B2ED318}" type="presOf" srcId="{357F3EBA-6419-4C39-B772-5C5A4A82DA0D}" destId="{54456FBC-A818-4A7D-B8E6-CEA56CCD4D8D}" srcOrd="0" destOrd="0" presId="urn:microsoft.com/office/officeart/2005/8/layout/cycle6"/>
    <dgm:cxn modelId="{DC184BA3-FACE-4FBB-9F34-2953EB044CC7}" srcId="{99F99344-FFBA-4551-8010-47272B6D8A3B}" destId="{C2691951-FF0F-4A89-A134-3066443EBB47}" srcOrd="1" destOrd="0" parTransId="{D03FD947-A2EE-4DFD-826B-BA0CCB7AE749}" sibTransId="{80D9C4EA-1291-4D77-B7B1-9D38E4AB0B00}"/>
    <dgm:cxn modelId="{C04396AD-884C-4A34-9407-DFB8329631A5}" type="presOf" srcId="{C2691951-FF0F-4A89-A134-3066443EBB47}" destId="{9431C2AA-3BA0-4CE1-BFD0-D973E55A3437}" srcOrd="0" destOrd="0" presId="urn:microsoft.com/office/officeart/2005/8/layout/cycle6"/>
    <dgm:cxn modelId="{64F992AF-9AB3-4502-9E31-F0C24F5DEAD6}" srcId="{99F99344-FFBA-4551-8010-47272B6D8A3B}" destId="{179C8928-39DB-4B7D-A8A5-AF645DAB0A87}" srcOrd="2" destOrd="0" parTransId="{28C9512C-E946-4304-871C-3B31243131C6}" sibTransId="{50BA7481-8762-41D8-A548-A85E4C8EB984}"/>
    <dgm:cxn modelId="{A3AA07B5-644E-4CD2-A1E6-3E1BF830BD65}" type="presOf" srcId="{AA4D16A5-31AE-4BCA-8204-652C62861579}" destId="{378393AB-EA86-47A3-BD95-1A8BB365256E}" srcOrd="0" destOrd="0" presId="urn:microsoft.com/office/officeart/2005/8/layout/cycle6"/>
    <dgm:cxn modelId="{A37C09B6-5E28-4E80-9878-AA34A43F3432}" type="presOf" srcId="{50BA7481-8762-41D8-A548-A85E4C8EB984}" destId="{D11369C4-4BAC-44C9-9D08-8F97C5957F8E}" srcOrd="0" destOrd="0" presId="urn:microsoft.com/office/officeart/2005/8/layout/cycle6"/>
    <dgm:cxn modelId="{5E0682C1-EE2D-4CC3-8D94-593A18F61BB3}" type="presOf" srcId="{6C1312D9-66C0-4DD1-A6B6-F0FAD94610AF}" destId="{4A10FFA1-61FD-4893-964A-EE1E4DC2970A}" srcOrd="0" destOrd="0" presId="urn:microsoft.com/office/officeart/2005/8/layout/cycle6"/>
    <dgm:cxn modelId="{979DC0C5-5DCC-4028-9911-EC491F4E2937}" srcId="{99F99344-FFBA-4551-8010-47272B6D8A3B}" destId="{737DDCB2-E39F-4744-AFD3-CB09B00BAC7D}" srcOrd="0" destOrd="0" parTransId="{FAE1E321-F310-407A-9347-6574A55E92AF}" sibTransId="{AA4D16A5-31AE-4BCA-8204-652C62861579}"/>
    <dgm:cxn modelId="{6D9F5FD5-FD88-4354-83C1-BDE71711AB5D}" type="presOf" srcId="{99F99344-FFBA-4551-8010-47272B6D8A3B}" destId="{EAB9C65C-1892-43F3-836F-CBC2BFA67109}" srcOrd="0" destOrd="0" presId="urn:microsoft.com/office/officeart/2005/8/layout/cycle6"/>
    <dgm:cxn modelId="{D69F87D7-938B-43C6-91D1-056B0C551FD3}" srcId="{99F99344-FFBA-4551-8010-47272B6D8A3B}" destId="{C0EF11F0-6BA2-4117-B4D7-5145AF065BE9}" srcOrd="6" destOrd="0" parTransId="{E360BFFF-A462-4A05-81B2-1657BD25EDCE}" sibTransId="{FA604F33-EC80-4D4D-B362-30E7340AFCD3}"/>
    <dgm:cxn modelId="{D1CB5BE0-EB78-4AB1-B41A-C7200BF7C17B}" type="presOf" srcId="{B7E2238B-3475-44B5-B0AA-F82B34D5DDAB}" destId="{685B2349-9EC3-4640-B123-530F84275FB6}" srcOrd="0" destOrd="0" presId="urn:microsoft.com/office/officeart/2005/8/layout/cycle6"/>
    <dgm:cxn modelId="{CEC7BEE7-116D-4716-BE4B-E27B6CBB1145}" type="presOf" srcId="{80D9C4EA-1291-4D77-B7B1-9D38E4AB0B00}" destId="{E5AC23D1-77BF-41F9-9A0F-7711668065FE}" srcOrd="0" destOrd="0" presId="urn:microsoft.com/office/officeart/2005/8/layout/cycle6"/>
    <dgm:cxn modelId="{34A0EEF6-545B-4D15-AAE9-250162282752}" srcId="{99F99344-FFBA-4551-8010-47272B6D8A3B}" destId="{F185D421-58CA-4E5C-9BBE-3D466DF3677A}" srcOrd="4" destOrd="0" parTransId="{544FC06F-63CC-4733-B24C-7954CC8557CF}" sibTransId="{DB8A6717-103A-45AE-8B89-266ECF901C28}"/>
    <dgm:cxn modelId="{81CE313E-99B2-42A2-8428-C3CCBDB2C336}" type="presParOf" srcId="{EAB9C65C-1892-43F3-836F-CBC2BFA67109}" destId="{724110CD-33DA-4672-89D3-EB26949B0980}" srcOrd="0" destOrd="0" presId="urn:microsoft.com/office/officeart/2005/8/layout/cycle6"/>
    <dgm:cxn modelId="{754EC396-5D02-41BE-AE1B-29E17E32A2C4}" type="presParOf" srcId="{EAB9C65C-1892-43F3-836F-CBC2BFA67109}" destId="{F64697F0-88E7-4D7B-B5F2-B858E75BB964}" srcOrd="1" destOrd="0" presId="urn:microsoft.com/office/officeart/2005/8/layout/cycle6"/>
    <dgm:cxn modelId="{E2ADC873-9178-4067-A31B-154205353B3E}" type="presParOf" srcId="{EAB9C65C-1892-43F3-836F-CBC2BFA67109}" destId="{378393AB-EA86-47A3-BD95-1A8BB365256E}" srcOrd="2" destOrd="0" presId="urn:microsoft.com/office/officeart/2005/8/layout/cycle6"/>
    <dgm:cxn modelId="{FC4774C8-5101-426F-B06B-3F90198FFABE}" type="presParOf" srcId="{EAB9C65C-1892-43F3-836F-CBC2BFA67109}" destId="{9431C2AA-3BA0-4CE1-BFD0-D973E55A3437}" srcOrd="3" destOrd="0" presId="urn:microsoft.com/office/officeart/2005/8/layout/cycle6"/>
    <dgm:cxn modelId="{4915C190-C489-43CB-AE54-FFC677C851BC}" type="presParOf" srcId="{EAB9C65C-1892-43F3-836F-CBC2BFA67109}" destId="{094F31BC-8702-41F4-B8DA-E649C86A6AA2}" srcOrd="4" destOrd="0" presId="urn:microsoft.com/office/officeart/2005/8/layout/cycle6"/>
    <dgm:cxn modelId="{476A2C0D-2F42-420A-A59C-B511CC3B802A}" type="presParOf" srcId="{EAB9C65C-1892-43F3-836F-CBC2BFA67109}" destId="{E5AC23D1-77BF-41F9-9A0F-7711668065FE}" srcOrd="5" destOrd="0" presId="urn:microsoft.com/office/officeart/2005/8/layout/cycle6"/>
    <dgm:cxn modelId="{C7141F6E-80A4-4231-A1D3-67547FAFFF1F}" type="presParOf" srcId="{EAB9C65C-1892-43F3-836F-CBC2BFA67109}" destId="{B68A03DE-CBD8-4B66-A768-EF1692764D38}" srcOrd="6" destOrd="0" presId="urn:microsoft.com/office/officeart/2005/8/layout/cycle6"/>
    <dgm:cxn modelId="{3395ECE2-83CD-4CAF-8EC5-5233BC399C65}" type="presParOf" srcId="{EAB9C65C-1892-43F3-836F-CBC2BFA67109}" destId="{07A8EA06-E5BC-4DF4-8F1D-8827117E7A89}" srcOrd="7" destOrd="0" presId="urn:microsoft.com/office/officeart/2005/8/layout/cycle6"/>
    <dgm:cxn modelId="{D755C9DF-4DF8-480B-A994-72773EE28C2D}" type="presParOf" srcId="{EAB9C65C-1892-43F3-836F-CBC2BFA67109}" destId="{D11369C4-4BAC-44C9-9D08-8F97C5957F8E}" srcOrd="8" destOrd="0" presId="urn:microsoft.com/office/officeart/2005/8/layout/cycle6"/>
    <dgm:cxn modelId="{1C2B91CD-71AC-4D7E-9145-6E02256B1C97}" type="presParOf" srcId="{EAB9C65C-1892-43F3-836F-CBC2BFA67109}" destId="{685B2349-9EC3-4640-B123-530F84275FB6}" srcOrd="9" destOrd="0" presId="urn:microsoft.com/office/officeart/2005/8/layout/cycle6"/>
    <dgm:cxn modelId="{35419740-8F59-4D56-957F-EF2A6A2C7061}" type="presParOf" srcId="{EAB9C65C-1892-43F3-836F-CBC2BFA67109}" destId="{987E9D9C-2C07-450D-9753-B5A4CFC5E5AB}" srcOrd="10" destOrd="0" presId="urn:microsoft.com/office/officeart/2005/8/layout/cycle6"/>
    <dgm:cxn modelId="{76008FE8-A123-42DE-B1E7-EB16EAF8B200}" type="presParOf" srcId="{EAB9C65C-1892-43F3-836F-CBC2BFA67109}" destId="{9A9CE6DF-54E1-4C46-8304-EFB013599EC5}" srcOrd="11" destOrd="0" presId="urn:microsoft.com/office/officeart/2005/8/layout/cycle6"/>
    <dgm:cxn modelId="{1D74DA42-84EA-4D81-8D9E-B95995FA3122}" type="presParOf" srcId="{EAB9C65C-1892-43F3-836F-CBC2BFA67109}" destId="{14A5895C-FD83-4306-8FCA-845613975C73}" srcOrd="12" destOrd="0" presId="urn:microsoft.com/office/officeart/2005/8/layout/cycle6"/>
    <dgm:cxn modelId="{79BFE40C-0CEB-46FD-97E2-3D06C0AFEE1B}" type="presParOf" srcId="{EAB9C65C-1892-43F3-836F-CBC2BFA67109}" destId="{F6791236-0AFC-47E1-BA7F-25D141A5A60E}" srcOrd="13" destOrd="0" presId="urn:microsoft.com/office/officeart/2005/8/layout/cycle6"/>
    <dgm:cxn modelId="{A1AE05EC-1E4E-4975-91FE-2E5BB204D544}" type="presParOf" srcId="{EAB9C65C-1892-43F3-836F-CBC2BFA67109}" destId="{AB5EEC3A-BA0E-4547-BE83-179CB2E89ADC}" srcOrd="14" destOrd="0" presId="urn:microsoft.com/office/officeart/2005/8/layout/cycle6"/>
    <dgm:cxn modelId="{89AD54F3-3864-4644-8B01-D602FB5B051C}" type="presParOf" srcId="{EAB9C65C-1892-43F3-836F-CBC2BFA67109}" destId="{54456FBC-A818-4A7D-B8E6-CEA56CCD4D8D}" srcOrd="15" destOrd="0" presId="urn:microsoft.com/office/officeart/2005/8/layout/cycle6"/>
    <dgm:cxn modelId="{C89649BE-43A7-4F45-822C-41CFAD36C5C3}" type="presParOf" srcId="{EAB9C65C-1892-43F3-836F-CBC2BFA67109}" destId="{112E3CFB-04EC-4FED-883F-BCA8834156F1}" srcOrd="16" destOrd="0" presId="urn:microsoft.com/office/officeart/2005/8/layout/cycle6"/>
    <dgm:cxn modelId="{C60B5FAB-F28B-415C-A6DE-789D664AE82E}" type="presParOf" srcId="{EAB9C65C-1892-43F3-836F-CBC2BFA67109}" destId="{F1F28474-5266-4D38-8DA9-4A7FC8CA9777}" srcOrd="17" destOrd="0" presId="urn:microsoft.com/office/officeart/2005/8/layout/cycle6"/>
    <dgm:cxn modelId="{F5D923E7-C5B0-4E2B-A5A6-D92390075138}" type="presParOf" srcId="{EAB9C65C-1892-43F3-836F-CBC2BFA67109}" destId="{4F07680F-DBC3-49CF-871F-0E4FA3D09A38}" srcOrd="18" destOrd="0" presId="urn:microsoft.com/office/officeart/2005/8/layout/cycle6"/>
    <dgm:cxn modelId="{9F448D9E-F13E-4795-9622-50E2A5DEAA4C}" type="presParOf" srcId="{EAB9C65C-1892-43F3-836F-CBC2BFA67109}" destId="{4A9D512C-8F81-401B-90E5-92990001A4B7}" srcOrd="19" destOrd="0" presId="urn:microsoft.com/office/officeart/2005/8/layout/cycle6"/>
    <dgm:cxn modelId="{C45E349E-46DF-4B92-8A70-EEB09ECB41FC}" type="presParOf" srcId="{EAB9C65C-1892-43F3-836F-CBC2BFA67109}" destId="{E14E535E-8EE3-4F74-ACCB-5C31FA8FAFFD}" srcOrd="20" destOrd="0" presId="urn:microsoft.com/office/officeart/2005/8/layout/cycle6"/>
    <dgm:cxn modelId="{1AAA0A94-1A99-4395-9569-9DEC97AE31C4}" type="presParOf" srcId="{EAB9C65C-1892-43F3-836F-CBC2BFA67109}" destId="{2616583B-954E-4D44-84FB-4D21B2EF10C2}" srcOrd="21" destOrd="0" presId="urn:microsoft.com/office/officeart/2005/8/layout/cycle6"/>
    <dgm:cxn modelId="{A3AEAEC1-4398-42F1-9E93-9CCC89C57CE1}" type="presParOf" srcId="{EAB9C65C-1892-43F3-836F-CBC2BFA67109}" destId="{BCF7961B-443A-48A6-A0B0-0CDDCD8BE4A5}" srcOrd="22" destOrd="0" presId="urn:microsoft.com/office/officeart/2005/8/layout/cycle6"/>
    <dgm:cxn modelId="{706DA9C9-A3DB-47C1-8EE0-B611AC2D8B9F}" type="presParOf" srcId="{EAB9C65C-1892-43F3-836F-CBC2BFA67109}" destId="{4A10FFA1-61FD-4893-964A-EE1E4DC2970A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110CD-33DA-4672-89D3-EB26949B0980}">
      <dsp:nvSpPr>
        <dsp:cNvPr id="0" name=""/>
        <dsp:cNvSpPr/>
      </dsp:nvSpPr>
      <dsp:spPr>
        <a:xfrm>
          <a:off x="3585804" y="5285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8.50am to 1.10pm </a:t>
          </a:r>
        </a:p>
      </dsp:txBody>
      <dsp:txXfrm>
        <a:off x="3620877" y="40358"/>
        <a:ext cx="1035199" cy="648328"/>
      </dsp:txXfrm>
    </dsp:sp>
    <dsp:sp modelId="{378393AB-EA86-47A3-BD95-1A8BB365256E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3052389" y="63885"/>
              </a:moveTo>
              <a:arcTo wR="2491768" hR="2491768" stAng="16980134" swAng="110757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1C2AA-3BA0-4CE1-BFD0-D973E55A3437}">
      <dsp:nvSpPr>
        <dsp:cNvPr id="0" name=""/>
        <dsp:cNvSpPr/>
      </dsp:nvSpPr>
      <dsp:spPr>
        <a:xfrm>
          <a:off x="5347751" y="735107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kern="1200" dirty="0"/>
            <a:t>45 mins</a:t>
          </a:r>
        </a:p>
      </dsp:txBody>
      <dsp:txXfrm>
        <a:off x="5382824" y="770180"/>
        <a:ext cx="1035199" cy="648328"/>
      </dsp:txXfrm>
    </dsp:sp>
    <dsp:sp modelId="{E5AC23D1-77BF-41F9-9A0F-7711668065FE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4557497" y="1098328"/>
              </a:moveTo>
              <a:arcTo wR="2491768" hR="2491768" stAng="19559899" swAng="152730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A03DE-CBD8-4B66-A768-EF1692764D38}">
      <dsp:nvSpPr>
        <dsp:cNvPr id="0" name=""/>
        <dsp:cNvSpPr/>
      </dsp:nvSpPr>
      <dsp:spPr>
        <a:xfrm>
          <a:off x="6077573" y="2497053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kern="1200" dirty="0"/>
            <a:t>via Teams</a:t>
          </a:r>
        </a:p>
      </dsp:txBody>
      <dsp:txXfrm>
        <a:off x="6112646" y="2532126"/>
        <a:ext cx="1035199" cy="648328"/>
      </dsp:txXfrm>
    </dsp:sp>
    <dsp:sp modelId="{D11369C4-4BAC-44C9-9D08-8F97C5957F8E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4955866" y="2862082"/>
              </a:moveTo>
              <a:arcTo wR="2491768" hR="2491768" stAng="512801" swAng="152730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B2349-9EC3-4640-B123-530F84275FB6}">
      <dsp:nvSpPr>
        <dsp:cNvPr id="0" name=""/>
        <dsp:cNvSpPr/>
      </dsp:nvSpPr>
      <dsp:spPr>
        <a:xfrm>
          <a:off x="5347751" y="4259000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kern="1200" dirty="0"/>
            <a:t>Subject introduction</a:t>
          </a:r>
        </a:p>
      </dsp:txBody>
      <dsp:txXfrm>
        <a:off x="5382824" y="4294073"/>
        <a:ext cx="1035199" cy="648328"/>
      </dsp:txXfrm>
    </dsp:sp>
    <dsp:sp modelId="{9A9CE6DF-54E1-4C46-8304-EFB013599EC5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3792294" y="4617219"/>
              </a:moveTo>
              <a:arcTo wR="2491768" hR="2491768" stAng="3512296" swAng="110757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5895C-FD83-4306-8FCA-845613975C73}">
      <dsp:nvSpPr>
        <dsp:cNvPr id="0" name=""/>
        <dsp:cNvSpPr/>
      </dsp:nvSpPr>
      <dsp:spPr>
        <a:xfrm>
          <a:off x="3585804" y="4988822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kern="1200" dirty="0"/>
            <a:t>GCSE to A-level</a:t>
          </a:r>
        </a:p>
      </dsp:txBody>
      <dsp:txXfrm>
        <a:off x="3620877" y="5023895"/>
        <a:ext cx="1035199" cy="648328"/>
      </dsp:txXfrm>
    </dsp:sp>
    <dsp:sp modelId="{AB5EEC3A-BA0E-4547-BE83-179CB2E89ADC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1931147" y="4919651"/>
              </a:moveTo>
              <a:arcTo wR="2491768" hR="2491768" stAng="6180134" swAng="110757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56FBC-A818-4A7D-B8E6-CEA56CCD4D8D}">
      <dsp:nvSpPr>
        <dsp:cNvPr id="0" name=""/>
        <dsp:cNvSpPr/>
      </dsp:nvSpPr>
      <dsp:spPr>
        <a:xfrm>
          <a:off x="1823858" y="4259000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kern="1200" dirty="0"/>
            <a:t>Ask Qs</a:t>
          </a:r>
        </a:p>
      </dsp:txBody>
      <dsp:txXfrm>
        <a:off x="1858931" y="4294073"/>
        <a:ext cx="1035199" cy="648328"/>
      </dsp:txXfrm>
    </dsp:sp>
    <dsp:sp modelId="{F1F28474-5266-4D38-8DA9-4A7FC8CA9777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426039" y="3885208"/>
              </a:moveTo>
              <a:arcTo wR="2491768" hR="2491768" stAng="8759899" swAng="152730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7680F-DBC3-49CF-871F-0E4FA3D09A38}">
      <dsp:nvSpPr>
        <dsp:cNvPr id="0" name=""/>
        <dsp:cNvSpPr/>
      </dsp:nvSpPr>
      <dsp:spPr>
        <a:xfrm>
          <a:off x="1094036" y="2497053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Bridging work</a:t>
          </a:r>
        </a:p>
      </dsp:txBody>
      <dsp:txXfrm>
        <a:off x="1129109" y="2532126"/>
        <a:ext cx="1035199" cy="648328"/>
      </dsp:txXfrm>
    </dsp:sp>
    <dsp:sp modelId="{E14E535E-8EE3-4F74-ACCB-5C31FA8FAFFD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27670" y="2121454"/>
              </a:moveTo>
              <a:arcTo wR="2491768" hR="2491768" stAng="11312801" swAng="152730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6583B-954E-4D44-84FB-4D21B2EF10C2}">
      <dsp:nvSpPr>
        <dsp:cNvPr id="0" name=""/>
        <dsp:cNvSpPr/>
      </dsp:nvSpPr>
      <dsp:spPr>
        <a:xfrm>
          <a:off x="1823858" y="735107"/>
          <a:ext cx="1105345" cy="718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baseline="0" dirty="0"/>
            <a:t>4</a:t>
          </a:r>
          <a:r>
            <a:rPr lang="en-GB" sz="1400" kern="1200" baseline="30000" dirty="0"/>
            <a:t>th</a:t>
          </a:r>
          <a:r>
            <a:rPr lang="en-GB" sz="1400" kern="1200" dirty="0"/>
            <a:t> &amp; 5</a:t>
          </a:r>
          <a:r>
            <a:rPr lang="en-GB" sz="1400" kern="1200" baseline="30000" dirty="0"/>
            <a:t>th</a:t>
          </a:r>
          <a:r>
            <a:rPr lang="en-GB" sz="1400" kern="1200" dirty="0"/>
            <a:t> July</a:t>
          </a:r>
        </a:p>
      </dsp:txBody>
      <dsp:txXfrm>
        <a:off x="1858931" y="770180"/>
        <a:ext cx="1035199" cy="648328"/>
      </dsp:txXfrm>
    </dsp:sp>
    <dsp:sp modelId="{4A10FFA1-61FD-4893-964A-EE1E4DC2970A}">
      <dsp:nvSpPr>
        <dsp:cNvPr id="0" name=""/>
        <dsp:cNvSpPr/>
      </dsp:nvSpPr>
      <dsp:spPr>
        <a:xfrm>
          <a:off x="1646709" y="364522"/>
          <a:ext cx="4983536" cy="4983536"/>
        </a:xfrm>
        <a:custGeom>
          <a:avLst/>
          <a:gdLst/>
          <a:ahLst/>
          <a:cxnLst/>
          <a:rect l="0" t="0" r="0" b="0"/>
          <a:pathLst>
            <a:path>
              <a:moveTo>
                <a:pt x="1191242" y="366317"/>
              </a:moveTo>
              <a:arcTo wR="2491768" hR="2491768" stAng="14312296" swAng="110757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4AB88-A837-4451-9CB3-385FAE1F0622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13CD3-4FA2-459C-9DC9-A00169A30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75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71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JBR  </a:t>
            </a:r>
          </a:p>
          <a:p>
            <a:r>
              <a:rPr lang="en-GB" dirty="0"/>
              <a:t>Bursary</a:t>
            </a:r>
          </a:p>
          <a:p>
            <a:r>
              <a:rPr lang="en-GB" dirty="0"/>
              <a:t>Social Mobility</a:t>
            </a:r>
          </a:p>
          <a:p>
            <a:r>
              <a:rPr lang="en-GB" dirty="0"/>
              <a:t>Talent Tap</a:t>
            </a:r>
          </a:p>
          <a:p>
            <a:r>
              <a:rPr lang="en-GB" dirty="0" err="1"/>
              <a:t>Uniq</a:t>
            </a:r>
            <a:endParaRPr lang="en-GB" dirty="0"/>
          </a:p>
          <a:p>
            <a:r>
              <a:rPr lang="en-GB" dirty="0"/>
              <a:t>Access Programmes</a:t>
            </a:r>
          </a:p>
          <a:p>
            <a:r>
              <a:rPr lang="en-GB" dirty="0"/>
              <a:t>Sutton 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3CD3-4FA2-459C-9DC9-A00169A30F1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48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  <a:p>
            <a:r>
              <a:rPr lang="en-GB" dirty="0"/>
              <a:t>Dates/times/access via Teams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05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13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3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13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7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808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30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EA208-6797-4B47-BC3C-8E077D8A6C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07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638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551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</a:t>
            </a:r>
          </a:p>
          <a:p>
            <a:r>
              <a:rPr lang="en-GB" dirty="0"/>
              <a:t>Dates/times/venue</a:t>
            </a:r>
          </a:p>
          <a:p>
            <a:r>
              <a:rPr lang="en-GB" dirty="0"/>
              <a:t>Change of subject will be picked up at enrolment</a:t>
            </a:r>
          </a:p>
          <a:p>
            <a:r>
              <a:rPr lang="en-GB" dirty="0"/>
              <a:t>Currently finalising timetables – if there are any issue we will be in touch with you next week. CLASHES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22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Dates/times/venue</a:t>
            </a:r>
          </a:p>
          <a:p>
            <a:r>
              <a:rPr lang="en-GB" dirty="0"/>
              <a:t>Structure of day</a:t>
            </a:r>
          </a:p>
          <a:p>
            <a:r>
              <a:rPr lang="en-GB" dirty="0"/>
              <a:t>Wear dress code</a:t>
            </a:r>
          </a:p>
          <a:p>
            <a:r>
              <a:rPr lang="en-GB" dirty="0"/>
              <a:t>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07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54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47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18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528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6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JBR -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0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DG/JB/EG</a:t>
            </a:r>
          </a:p>
          <a:p>
            <a:r>
              <a:rPr lang="en-GB" dirty="0"/>
              <a:t>Picture of each</a:t>
            </a:r>
          </a:p>
          <a:p>
            <a:r>
              <a:rPr lang="en-GB" dirty="0"/>
              <a:t>Introductions /subjects chosen/future ambition</a:t>
            </a:r>
          </a:p>
          <a:p>
            <a:r>
              <a:rPr lang="en-GB" dirty="0"/>
              <a:t>Multi-faith, multi-ethnic, multi-talented</a:t>
            </a:r>
          </a:p>
          <a:p>
            <a:r>
              <a:rPr lang="en-GB" dirty="0"/>
              <a:t>Joint Year 12 &amp; 13 tutor groups on a Friday – Quiz/competitions</a:t>
            </a:r>
          </a:p>
          <a:p>
            <a:r>
              <a:rPr lang="en-GB" dirty="0"/>
              <a:t>Charity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9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188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6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SK &amp; CW</a:t>
            </a:r>
          </a:p>
          <a:p>
            <a:r>
              <a:rPr lang="en-GB" dirty="0"/>
              <a:t>Picture of each</a:t>
            </a:r>
          </a:p>
          <a:p>
            <a:r>
              <a:rPr lang="en-GB" dirty="0"/>
              <a:t>Introductions /subjects chosen/future ambition</a:t>
            </a:r>
          </a:p>
          <a:p>
            <a:r>
              <a:rPr lang="en-GB" dirty="0"/>
              <a:t>Use of ILC</a:t>
            </a:r>
          </a:p>
          <a:p>
            <a:r>
              <a:rPr lang="en-GB" dirty="0"/>
              <a:t>Type of day – typical timetable</a:t>
            </a:r>
          </a:p>
          <a:p>
            <a:r>
              <a:rPr lang="en-GB" dirty="0"/>
              <a:t>Futures Pathway</a:t>
            </a:r>
          </a:p>
          <a:p>
            <a:r>
              <a:rPr lang="en-GB" dirty="0"/>
              <a:t>3 subjects Mentoring for next year?  What will this look like.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32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JBR</a:t>
            </a:r>
          </a:p>
          <a:p>
            <a:r>
              <a:rPr lang="en-GB" dirty="0"/>
              <a:t>US:  </a:t>
            </a:r>
          </a:p>
          <a:p>
            <a:r>
              <a:rPr lang="en-GB" dirty="0"/>
              <a:t>MDV</a:t>
            </a:r>
          </a:p>
          <a:p>
            <a:r>
              <a:rPr lang="en-GB" dirty="0"/>
              <a:t>Oxbridge</a:t>
            </a:r>
          </a:p>
          <a:p>
            <a:r>
              <a:rPr lang="en-GB" dirty="0"/>
              <a:t>Ultimate products/Business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3CD3-4FA2-459C-9DC9-A00169A30F1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5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SW &amp; EP</a:t>
            </a:r>
          </a:p>
          <a:p>
            <a:r>
              <a:rPr lang="en-GB" dirty="0"/>
              <a:t>Picture of each</a:t>
            </a:r>
          </a:p>
          <a:p>
            <a:r>
              <a:rPr lang="en-GB" dirty="0"/>
              <a:t>Introductions /subjects chosen/future ambition</a:t>
            </a:r>
          </a:p>
          <a:p>
            <a:r>
              <a:rPr lang="en-GB" dirty="0"/>
              <a:t>Relationship with Form Tutor and subject teachers – why this important, how good this is at BC</a:t>
            </a:r>
          </a:p>
          <a:p>
            <a:r>
              <a:rPr lang="en-GB" dirty="0"/>
              <a:t>Personal development / pastoral curriculum (what happens in wellbeing &amp; lecture – how this supports you, examples)</a:t>
            </a:r>
          </a:p>
          <a:p>
            <a:r>
              <a:rPr lang="en-GB" dirty="0"/>
              <a:t>Student voice – working with Dol/Head of Sixth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13CD3-4FA2-459C-9DC9-A00169A30F1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80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B8CC-93D5-4079-ACBD-85B102104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E2AB8-E653-40C4-82F3-201E92A77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9831-A657-4AA6-A07B-A6E5CFAE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C794F-6083-4E3C-99EB-4CC89B0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7A611-4DEC-4BA8-AD04-4BE53A68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53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F0FED-D16A-4DE0-AA40-FF9A02AD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44701-34CC-4546-BAEE-749A9FBF0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08183-BC80-4E6D-8170-0931260DB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59C37-B2F0-423A-B630-DAD9F77C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789E2-9E11-4B6C-AD86-BF539119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54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B0DAD-1DE0-46FB-867F-0BBFF65FC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FF23A-2BCB-4EC8-8AB4-3BC8AE96E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7160D-1CB3-481F-9628-D3054BBB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6ECC1-0E72-48AC-9B12-5BBA6AF2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EBBEF-39E8-45A9-9168-55E1000C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97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latin typeface="Comic Sans MS" panose="030F0702030302020204" pitchFamily="66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23" name="Picture 22" descr="http://www.blue-coat.oldham.sch.uk/wp-content/themes/blue-coat-02/img/logo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12" y="6273172"/>
            <a:ext cx="2607269" cy="547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 userDrawn="1"/>
        </p:nvGrpSpPr>
        <p:grpSpPr>
          <a:xfrm>
            <a:off x="0" y="184938"/>
            <a:ext cx="12192000" cy="169009"/>
            <a:chOff x="0" y="184935"/>
            <a:chExt cx="9144000" cy="169009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184935"/>
              <a:ext cx="9144000" cy="123290"/>
            </a:xfrm>
            <a:prstGeom prst="rect">
              <a:avLst/>
            </a:prstGeom>
            <a:solidFill>
              <a:srgbClr val="0F2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0" y="308225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0" y="6058447"/>
            <a:ext cx="12192000" cy="169009"/>
            <a:chOff x="0" y="184935"/>
            <a:chExt cx="9144000" cy="169009"/>
          </a:xfrm>
        </p:grpSpPr>
        <p:sp>
          <p:nvSpPr>
            <p:cNvPr id="34" name="Rectangle 33"/>
            <p:cNvSpPr/>
            <p:nvPr userDrawn="1"/>
          </p:nvSpPr>
          <p:spPr>
            <a:xfrm>
              <a:off x="0" y="184935"/>
              <a:ext cx="9144000" cy="123290"/>
            </a:xfrm>
            <a:prstGeom prst="rect">
              <a:avLst/>
            </a:prstGeom>
            <a:solidFill>
              <a:srgbClr val="0F2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0" y="308225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4012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376" y="365127"/>
            <a:ext cx="11602949" cy="83695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336660"/>
            <a:ext cx="11602949" cy="4807286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89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45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304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93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latin typeface="Comic Sans MS" panose="030F0702030302020204" pitchFamily="66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latin typeface="Comic Sans MS" panose="030F0702030302020204" pitchFamily="66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026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54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190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>
              <a:defRPr sz="2400">
                <a:latin typeface="Comic Sans MS" panose="030F0702030302020204" pitchFamily="66" charset="0"/>
              </a:defRPr>
            </a:lvl1pPr>
            <a:lvl2pPr>
              <a:defRPr sz="2100">
                <a:latin typeface="Comic Sans MS" panose="030F0702030302020204" pitchFamily="66" charset="0"/>
              </a:defRPr>
            </a:lvl2pPr>
            <a:lvl3pPr>
              <a:defRPr sz="1800">
                <a:latin typeface="Comic Sans MS" panose="030F0702030302020204" pitchFamily="66" charset="0"/>
              </a:defRPr>
            </a:lvl3pPr>
            <a:lvl4pPr>
              <a:defRPr sz="1500">
                <a:latin typeface="Comic Sans MS" panose="030F0702030302020204" pitchFamily="66" charset="0"/>
              </a:defRPr>
            </a:lvl4pPr>
            <a:lvl5pPr>
              <a:defRPr sz="1500">
                <a:latin typeface="Comic Sans MS" panose="030F0702030302020204" pitchFamily="66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200">
                <a:latin typeface="Comic Sans MS" panose="030F0702030302020204" pitchFamily="66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03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A74D-8DC7-43A9-A8B6-A5044F5E5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06B66-AC8A-4A8C-B98A-F164387F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4CFD7-2DED-4FEA-A7A7-BB00E157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4AEB7-D155-4635-BF71-990C01FD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FC0A5-964A-4BE2-AE82-9034550D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877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 marL="0" indent="0">
              <a:buNone/>
              <a:defRPr sz="2400">
                <a:latin typeface="Comic Sans MS" panose="030F0702030302020204" pitchFamily="66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200">
                <a:latin typeface="Comic Sans MS" panose="030F0702030302020204" pitchFamily="66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23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9DB5B7C-24A7-884A-B3CF-A6DFEA4010DA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422DCA2-2C94-3647-BD69-F8E199D268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6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9DB5B7C-24A7-884A-B3CF-A6DFEA4010DA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422DCA2-2C94-3647-BD69-F8E199D268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37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497956"/>
            <a:ext cx="7286625" cy="10336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2732484"/>
            <a:ext cx="6000750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78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5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3098602"/>
            <a:ext cx="7286625" cy="957709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043783"/>
            <a:ext cx="7286625" cy="1054819"/>
          </a:xfrm>
        </p:spPr>
        <p:txBody>
          <a:bodyPr anchor="b"/>
          <a:lstStyle>
            <a:lvl1pPr marL="0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0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3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079376"/>
            <a:ext cx="3787676" cy="449833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1529209"/>
            <a:ext cx="3787676" cy="2778249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079376"/>
            <a:ext cx="3789164" cy="449833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1529209"/>
            <a:ext cx="3789164" cy="2778249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99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1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C31F-8916-46B9-8D2F-D15F6A81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42A55-9126-4C6A-8D63-3CE61A95D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07FBF-F5A0-410F-BDCA-852425EE3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77F21-8322-4FFE-8C07-18778E53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6EF05-1897-4F3A-97E9-EFBFB46A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702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191988"/>
            <a:ext cx="2820293" cy="817066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191989"/>
            <a:ext cx="4792266" cy="41154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009055"/>
            <a:ext cx="2820293" cy="3298404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91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3375422"/>
            <a:ext cx="5143500" cy="398488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430857"/>
            <a:ext cx="5143500" cy="2893219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3773909"/>
            <a:ext cx="5143500" cy="565919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31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7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193105"/>
            <a:ext cx="1928813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93105"/>
            <a:ext cx="5643563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8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0DE26-6DA4-4099-8AAD-ECCB6B4E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CAC26-F71A-48CB-8A3B-01170D01D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941DC-08AA-4D28-998F-7A51E083A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12799-5049-45B0-B1A8-7E9ECF4E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4471E-7417-491B-8DBB-F7F4E092D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0166F-12EF-4B28-8EC6-85C63FB7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7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2C2B-9A5E-4825-B5F3-8A3D5E4D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C8902-CD46-416D-B757-ECC1B5B8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C27E5-6948-4F4A-ADD0-4E12E58FB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EC236-A4C0-4032-B310-B358E9DCC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DB5DB-4467-41A3-AF29-BBC99A3F3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A15CF-726A-409A-AC6A-B543BC819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A4272-3116-4405-B5E2-B2A22CB9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FE175-4389-4A20-94D4-F9B09430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1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5DDF-E15A-4D71-9D49-F7C683BA9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97716-3492-49C4-9590-072FCF61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0480F-062D-4CC8-8F17-734F2797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C7286-9941-467C-A6C7-1DA202A9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49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6973B-02B1-4C10-A6C7-855AD414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071C4-1B1C-4C27-A8F8-D0D89481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C59B0-E0B1-4A4B-942D-682B3B85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02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EDD0-9244-4331-9B68-D99B6C47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AF5C3-E1E7-4E5B-9780-6C46CC805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3B443-B5C0-4CB8-84C7-8FC81AF7B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7E897-71C2-4A7B-95BB-0C69C547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247A1-66E6-4B7D-9CFC-88302C6B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67EBE-C013-4A68-9445-18F519EA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28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844A-8BC4-466A-8BFD-243B9905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7E5114-0AA6-4689-9308-ACF97FD7B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E61BB-FBD6-4932-B1FC-577F03363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04AE0-7991-4C5B-81DC-CE5D2E53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087EB-89E0-4041-B59C-76355249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8FCD5-7552-4914-8632-E1613736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55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075D3-BF66-489F-9D09-BD04B2B7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95D23-7D66-4A84-B3A3-7551BD804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3F686-827B-46EC-9DD1-FF2574D8C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1F5FE-F880-4E37-AB28-78C28F22D6C0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44E-E782-4D0E-88BD-BADEC6430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FE755-63AF-44C0-8962-D584EAFBA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9D85-A50B-44EB-A904-D58E0477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5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6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125141"/>
            <a:ext cx="7715250" cy="318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42915" rtl="0" eaLnBrk="1" latinLnBrk="0" hangingPunct="1"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642915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642915" rtl="0" eaLnBrk="1" latinLnBrk="0" hangingPunct="1">
        <a:spcBef>
          <a:spcPct val="20000"/>
        </a:spcBef>
        <a:buFont typeface="Arial" pitchFamily="34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spcBef>
          <a:spcPct val="20000"/>
        </a:spcBef>
        <a:buFont typeface="Arial" pitchFamily="34" charset="0"/>
        <a:buChar char="–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spcBef>
          <a:spcPct val="20000"/>
        </a:spcBef>
        <a:buFont typeface="Arial" pitchFamily="34" charset="0"/>
        <a:buChar char="»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4.png"/><Relationship Id="rId4" Type="http://schemas.openxmlformats.org/officeDocument/2006/relationships/diagramData" Target="../diagrams/data1.xm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0"/>
            <a:ext cx="9144000" cy="1671638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 defTabSz="642915"/>
            <a:r>
              <a:rPr lang="en-US" sz="5625" b="1" dirty="0">
                <a:solidFill>
                  <a:srgbClr val="FFFFFF"/>
                </a:solidFill>
                <a:effectLst>
                  <a:outerShdw dist="40000" dir="2700000">
                    <a:srgbClr val="000000">
                      <a:alpha val="9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PRE-ENROLMENT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811440"/>
            <a:ext cx="9144000" cy="696516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 defTabSz="642915"/>
            <a:r>
              <a:rPr lang="en-US" sz="6000" b="1" dirty="0">
                <a:solidFill>
                  <a:srgbClr val="FFFFFF"/>
                </a:solidFill>
                <a:effectLst>
                  <a:outerShdw dist="40000" dir="2700000">
                    <a:srgbClr val="000000">
                      <a:alpha val="9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THE BLUE COAT SIXTH FORM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B10BDE-B07C-471E-88CB-EF38EFC8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25" y="208971"/>
            <a:ext cx="6449008" cy="859668"/>
          </a:xfrm>
        </p:spPr>
        <p:txBody>
          <a:bodyPr>
            <a:normAutofit/>
          </a:bodyPr>
          <a:lstStyle/>
          <a:p>
            <a:r>
              <a:rPr lang="en-GB" sz="4400" b="1" u="sng" dirty="0"/>
              <a:t>Dress code: Standard items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4DE91F-E738-41CE-8EAC-26BDC3A263DB}"/>
              </a:ext>
            </a:extLst>
          </p:cNvPr>
          <p:cNvGraphicFramePr>
            <a:graphicFrameLocks noGrp="1"/>
          </p:cNvGraphicFramePr>
          <p:nvPr/>
        </p:nvGraphicFramePr>
        <p:xfrm>
          <a:off x="387930" y="1229064"/>
          <a:ext cx="8466821" cy="4215765"/>
        </p:xfrm>
        <a:graphic>
          <a:graphicData uri="http://schemas.openxmlformats.org/drawingml/2006/table">
            <a:tbl>
              <a:tblPr firstRow="1" firstCol="1" bandRow="1"/>
              <a:tblGrid>
                <a:gridCol w="2416230">
                  <a:extLst>
                    <a:ext uri="{9D8B030D-6E8A-4147-A177-3AD203B41FA5}">
                      <a16:colId xmlns:a16="http://schemas.microsoft.com/office/drawing/2014/main" val="1547397171"/>
                    </a:ext>
                  </a:extLst>
                </a:gridCol>
                <a:gridCol w="6050591">
                  <a:extLst>
                    <a:ext uri="{9D8B030D-6E8A-4147-A177-3AD203B41FA5}">
                      <a16:colId xmlns:a16="http://schemas.microsoft.com/office/drawing/2014/main" val="4110287653"/>
                    </a:ext>
                  </a:extLst>
                </a:gridCol>
              </a:tblGrid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Tailored suit jacket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 worn </a:t>
                      </a:r>
                      <a:r>
                        <a:rPr lang="en-GB" sz="2000" u="sng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 all times</a:t>
                      </a: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861144"/>
                  </a:ext>
                </a:extLst>
              </a:tr>
              <a:tr h="4483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Tailored suit trousers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Tailored suit skirt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Tailored suit dress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trousers should match the jacket. </a:t>
                      </a:r>
                      <a:b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skirt should match the jacket. Stretchy tube skirts and short skirts are not acceptable.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dress must be a suit dress and should match the jacket.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Opaque tights are to be worn with skirts and dresses.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87355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Shirt and tie or Blouse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top must cover the shoulders, cleavage and midriff. Polo shirts and T-shirts are not acceptable.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345728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Smart shoes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and Doc Marten boots are not acceptable, although Doc Marten shoes are.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107419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Sixth Form lanyard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 worn </a:t>
                      </a:r>
                      <a:r>
                        <a:rPr lang="en-GB" sz="2000" u="sng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 all times</a:t>
                      </a: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around the neck when on the school site.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899168"/>
                  </a:ext>
                </a:extLst>
              </a:tr>
            </a:tbl>
          </a:graphicData>
        </a:graphic>
      </p:graphicFrame>
      <p:pic>
        <p:nvPicPr>
          <p:cNvPr id="6" name="Graphic 5" descr="Dry Cleaning with solid fill">
            <a:extLst>
              <a:ext uri="{FF2B5EF4-FFF2-40B4-BE49-F238E27FC236}">
                <a16:creationId xmlns:a16="http://schemas.microsoft.com/office/drawing/2014/main" id="{62B68826-BE62-44C4-A1F8-E848E3C3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8482" y="4303702"/>
            <a:ext cx="2025588" cy="2025588"/>
          </a:xfrm>
          <a:prstGeom prst="rect">
            <a:avLst/>
          </a:prstGeom>
        </p:spPr>
      </p:pic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5FE086C4-DB46-4F23-B0E9-266EA59E454E}"/>
              </a:ext>
            </a:extLst>
          </p:cNvPr>
          <p:cNvSpPr/>
          <p:nvPr/>
        </p:nvSpPr>
        <p:spPr>
          <a:xfrm>
            <a:off x="9230686" y="0"/>
            <a:ext cx="2961314" cy="3956180"/>
          </a:xfrm>
          <a:prstGeom prst="flowChartDocumen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are proud of our students’ smart appearance and have high expectations through our dress code.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7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B10BDE-B07C-471E-88CB-EF38EFC8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45" y="1118422"/>
            <a:ext cx="6449008" cy="859668"/>
          </a:xfrm>
        </p:spPr>
        <p:txBody>
          <a:bodyPr>
            <a:normAutofit/>
          </a:bodyPr>
          <a:lstStyle/>
          <a:p>
            <a:r>
              <a:rPr lang="en-GB" sz="4400" b="1" u="sng" dirty="0"/>
              <a:t>Dress code: Optiona</a:t>
            </a:r>
            <a:r>
              <a:rPr lang="en-GB" b="1" u="sng" dirty="0"/>
              <a:t>l</a:t>
            </a:r>
            <a:r>
              <a:rPr lang="en-GB" sz="4400" b="1" u="sng" dirty="0"/>
              <a:t> items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4DE91F-E738-41CE-8EAC-26BDC3A263DB}"/>
              </a:ext>
            </a:extLst>
          </p:cNvPr>
          <p:cNvGraphicFramePr>
            <a:graphicFrameLocks noGrp="1"/>
          </p:cNvGraphicFramePr>
          <p:nvPr/>
        </p:nvGraphicFramePr>
        <p:xfrm>
          <a:off x="453245" y="2302084"/>
          <a:ext cx="8466821" cy="1934788"/>
        </p:xfrm>
        <a:graphic>
          <a:graphicData uri="http://schemas.openxmlformats.org/drawingml/2006/table">
            <a:tbl>
              <a:tblPr firstRow="1" firstCol="1" bandRow="1"/>
              <a:tblGrid>
                <a:gridCol w="2257660">
                  <a:extLst>
                    <a:ext uri="{9D8B030D-6E8A-4147-A177-3AD203B41FA5}">
                      <a16:colId xmlns:a16="http://schemas.microsoft.com/office/drawing/2014/main" val="1547397171"/>
                    </a:ext>
                  </a:extLst>
                </a:gridCol>
                <a:gridCol w="6209161">
                  <a:extLst>
                    <a:ext uri="{9D8B030D-6E8A-4147-A177-3AD203B41FA5}">
                      <a16:colId xmlns:a16="http://schemas.microsoft.com/office/drawing/2014/main" val="4110287653"/>
                    </a:ext>
                  </a:extLst>
                </a:gridCol>
              </a:tblGrid>
              <a:tr h="10289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Plain, smart jumper or cardigan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Only to be worn </a:t>
                      </a:r>
                      <a:r>
                        <a:rPr lang="en-GB" sz="2000" u="sng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addition</a:t>
                      </a: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the standard items above. Hoodies and sweatshirts are not acceptable.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861144"/>
                  </a:ext>
                </a:extLst>
              </a:tr>
              <a:tr h="9058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Hijab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Must be plain colour and fitted securely. All students must be facially identifiable at all times.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87355"/>
                  </a:ext>
                </a:extLst>
              </a:tr>
            </a:tbl>
          </a:graphicData>
        </a:graphic>
      </p:graphicFrame>
      <p:pic>
        <p:nvPicPr>
          <p:cNvPr id="6" name="Graphic 5" descr="Dry Cleaning with solid fill">
            <a:extLst>
              <a:ext uri="{FF2B5EF4-FFF2-40B4-BE49-F238E27FC236}">
                <a16:creationId xmlns:a16="http://schemas.microsoft.com/office/drawing/2014/main" id="{62B68826-BE62-44C4-A1F8-E848E3C3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8482" y="4303702"/>
            <a:ext cx="2025588" cy="2025588"/>
          </a:xfrm>
          <a:prstGeom prst="rect">
            <a:avLst/>
          </a:prstGeom>
        </p:spPr>
      </p:pic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5FE086C4-DB46-4F23-B0E9-266EA59E454E}"/>
              </a:ext>
            </a:extLst>
          </p:cNvPr>
          <p:cNvSpPr/>
          <p:nvPr/>
        </p:nvSpPr>
        <p:spPr>
          <a:xfrm>
            <a:off x="9230686" y="0"/>
            <a:ext cx="2961314" cy="3956180"/>
          </a:xfrm>
          <a:prstGeom prst="flowChartDocumen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are proud of our students’ smart appearance and have high expectations through our dress code.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71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B10BDE-B07C-471E-88CB-EF38EFC8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45" y="1118422"/>
            <a:ext cx="6449008" cy="859668"/>
          </a:xfrm>
        </p:spPr>
        <p:txBody>
          <a:bodyPr>
            <a:normAutofit/>
          </a:bodyPr>
          <a:lstStyle/>
          <a:p>
            <a:r>
              <a:rPr lang="en-GB" sz="4400" b="1" u="sng" dirty="0"/>
              <a:t>Dress code: Other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4DE91F-E738-41CE-8EAC-26BDC3A263DB}"/>
              </a:ext>
            </a:extLst>
          </p:cNvPr>
          <p:cNvGraphicFramePr>
            <a:graphicFrameLocks noGrp="1"/>
          </p:cNvGraphicFramePr>
          <p:nvPr/>
        </p:nvGraphicFramePr>
        <p:xfrm>
          <a:off x="453245" y="2302084"/>
          <a:ext cx="8466821" cy="2840632"/>
        </p:xfrm>
        <a:graphic>
          <a:graphicData uri="http://schemas.openxmlformats.org/drawingml/2006/table">
            <a:tbl>
              <a:tblPr firstRow="1" firstCol="1" bandRow="1"/>
              <a:tblGrid>
                <a:gridCol w="2257660">
                  <a:extLst>
                    <a:ext uri="{9D8B030D-6E8A-4147-A177-3AD203B41FA5}">
                      <a16:colId xmlns:a16="http://schemas.microsoft.com/office/drawing/2014/main" val="1547397171"/>
                    </a:ext>
                  </a:extLst>
                </a:gridCol>
                <a:gridCol w="6209161">
                  <a:extLst>
                    <a:ext uri="{9D8B030D-6E8A-4147-A177-3AD203B41FA5}">
                      <a16:colId xmlns:a16="http://schemas.microsoft.com/office/drawing/2014/main" val="4110287653"/>
                    </a:ext>
                  </a:extLst>
                </a:gridCol>
              </a:tblGrid>
              <a:tr h="10289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Hair and makeup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 be discrete. Extreme hair colours are not acceptable. False nails are acceptable.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861144"/>
                  </a:ext>
                </a:extLst>
              </a:tr>
              <a:tr h="9058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Jewellery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 be discrete. A single nose stud is acceptable, nose rings are not.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87355"/>
                  </a:ext>
                </a:extLst>
              </a:tr>
              <a:tr h="9058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Tattoos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 be covered up at all times.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819763"/>
                  </a:ext>
                </a:extLst>
              </a:tr>
            </a:tbl>
          </a:graphicData>
        </a:graphic>
      </p:graphicFrame>
      <p:pic>
        <p:nvPicPr>
          <p:cNvPr id="6" name="Graphic 5" descr="Dry Cleaning with solid fill">
            <a:extLst>
              <a:ext uri="{FF2B5EF4-FFF2-40B4-BE49-F238E27FC236}">
                <a16:creationId xmlns:a16="http://schemas.microsoft.com/office/drawing/2014/main" id="{62B68826-BE62-44C4-A1F8-E848E3C3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8482" y="4303702"/>
            <a:ext cx="2025588" cy="2025588"/>
          </a:xfrm>
          <a:prstGeom prst="rect">
            <a:avLst/>
          </a:prstGeom>
        </p:spPr>
      </p:pic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5FE086C4-DB46-4F23-B0E9-266EA59E454E}"/>
              </a:ext>
            </a:extLst>
          </p:cNvPr>
          <p:cNvSpPr/>
          <p:nvPr/>
        </p:nvSpPr>
        <p:spPr>
          <a:xfrm>
            <a:off x="9230686" y="0"/>
            <a:ext cx="2961314" cy="3956180"/>
          </a:xfrm>
          <a:prstGeom prst="flowChartDocumen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are proud of our students’ smart appearance and have high expectations through our dress code.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0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ight Triangle 308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AnyQuestions – Hamilton Libraries">
            <a:extLst>
              <a:ext uri="{FF2B5EF4-FFF2-40B4-BE49-F238E27FC236}">
                <a16:creationId xmlns:a16="http://schemas.microsoft.com/office/drawing/2014/main" id="{5AF341BB-8162-4EC0-AAD0-2316DD91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163" y="1218926"/>
            <a:ext cx="7746709" cy="43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25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0"/>
            <a:ext cx="9144000" cy="1671638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 defTabSz="642915"/>
            <a:r>
              <a:rPr lang="en-US" sz="5625" b="1" dirty="0">
                <a:solidFill>
                  <a:srgbClr val="FFFFFF"/>
                </a:solidFill>
                <a:effectLst>
                  <a:outerShdw dist="40000" dir="2700000">
                    <a:srgbClr val="000000">
                      <a:alpha val="9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PRE-ENROLMENT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811440"/>
            <a:ext cx="9144000" cy="696516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 defTabSz="642915"/>
            <a:r>
              <a:rPr lang="en-US" sz="6000" b="1" dirty="0">
                <a:solidFill>
                  <a:srgbClr val="FFFFFF"/>
                </a:solidFill>
                <a:effectLst>
                  <a:outerShdw dist="40000" dir="2700000">
                    <a:srgbClr val="000000">
                      <a:alpha val="9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THE BLUE COAT SIXTH FORM</a:t>
            </a:r>
          </a:p>
        </p:txBody>
      </p:sp>
    </p:spTree>
    <p:extLst>
      <p:ext uri="{BB962C8B-B14F-4D97-AF65-F5344CB8AC3E}">
        <p14:creationId xmlns:p14="http://schemas.microsoft.com/office/powerpoint/2010/main" val="122570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26" y="293511"/>
            <a:ext cx="10515600" cy="686668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Deputy Head Students: Guidance &amp; Support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2A476FC-6CB5-4EC6-B2FE-C16FC75AD0F0}"/>
              </a:ext>
            </a:extLst>
          </p:cNvPr>
          <p:cNvSpPr txBox="1">
            <a:spLocks/>
          </p:cNvSpPr>
          <p:nvPr/>
        </p:nvSpPr>
        <p:spPr>
          <a:xfrm>
            <a:off x="1900477" y="2050270"/>
            <a:ext cx="9144000" cy="273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2400" dirty="0"/>
              <a:t>What we study and our future aspirations </a:t>
            </a:r>
          </a:p>
          <a:p>
            <a:pPr marL="342900" indent="-342900"/>
            <a:r>
              <a:rPr lang="en-GB" sz="2400" dirty="0"/>
              <a:t>Futures Pathway: Pre U, Core Maths, Physics, Further Maths, Music, French or German </a:t>
            </a:r>
          </a:p>
          <a:p>
            <a:pPr marL="342900" indent="-342900"/>
            <a:r>
              <a:rPr lang="en-GB" sz="2400" dirty="0"/>
              <a:t>Subject mentoring and support</a:t>
            </a:r>
          </a:p>
          <a:p>
            <a:pPr marL="342900" indent="-342900"/>
            <a:r>
              <a:rPr lang="en-GB" sz="2400" dirty="0"/>
              <a:t>ILCs and study periods</a:t>
            </a:r>
          </a:p>
          <a:p>
            <a:pPr marL="342900" indent="-342900"/>
            <a:r>
              <a:rPr lang="en-GB" sz="2400" dirty="0"/>
              <a:t>General life as a sixth former</a:t>
            </a:r>
          </a:p>
          <a:p>
            <a:pPr marL="342900" indent="-342900"/>
            <a:endParaRPr lang="en-GB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658F8AD-2877-4FBF-8EC8-EDF5C2D72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99" y="4931443"/>
            <a:ext cx="2972802" cy="166795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ACE29E3-D514-4208-8236-0F59D5BC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0" y="4827903"/>
            <a:ext cx="2280659" cy="1438476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EDD52AA-AD33-47B8-AA5B-49C574C9B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11" y="3099243"/>
            <a:ext cx="2972803" cy="3377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71A1D-F5AE-476F-9624-06724AD73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50" y="1194201"/>
            <a:ext cx="1238423" cy="143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CD9CB-7B81-4342-947B-0DBBF3452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81" y="2786848"/>
            <a:ext cx="962159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pprenticeships - Argyle Community Trust">
            <a:extLst>
              <a:ext uri="{FF2B5EF4-FFF2-40B4-BE49-F238E27FC236}">
                <a16:creationId xmlns:a16="http://schemas.microsoft.com/office/drawing/2014/main" id="{7E992C01-2DB7-4C79-9229-FCC97F49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37" y="977340"/>
            <a:ext cx="5093834" cy="26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Pathways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1026" name="Picture 2" descr="Ultimate Products">
            <a:extLst>
              <a:ext uri="{FF2B5EF4-FFF2-40B4-BE49-F238E27FC236}">
                <a16:creationId xmlns:a16="http://schemas.microsoft.com/office/drawing/2014/main" id="{D0A01A21-06F9-4928-9384-CF2447C6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29" y="4116830"/>
            <a:ext cx="2081765" cy="208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232727-EA94-4B10-BA32-07DB0B70923F}"/>
              </a:ext>
            </a:extLst>
          </p:cNvPr>
          <p:cNvGrpSpPr/>
          <p:nvPr/>
        </p:nvGrpSpPr>
        <p:grpSpPr>
          <a:xfrm>
            <a:off x="8795881" y="4308270"/>
            <a:ext cx="2497590" cy="1647745"/>
            <a:chOff x="6934423" y="1445625"/>
            <a:chExt cx="2497590" cy="1647745"/>
          </a:xfrm>
        </p:grpSpPr>
        <p:pic>
          <p:nvPicPr>
            <p:cNvPr id="1028" name="Picture 4" descr="Image result for cambridge university logo">
              <a:extLst>
                <a:ext uri="{FF2B5EF4-FFF2-40B4-BE49-F238E27FC236}">
                  <a16:creationId xmlns:a16="http://schemas.microsoft.com/office/drawing/2014/main" id="{68332E32-0555-474A-A320-61FAC88E7B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1" t="28608" r="6971" b="31489"/>
            <a:stretch/>
          </p:blipFill>
          <p:spPr bwMode="auto">
            <a:xfrm>
              <a:off x="6934423" y="1445625"/>
              <a:ext cx="2497590" cy="77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oxford university logo">
              <a:extLst>
                <a:ext uri="{FF2B5EF4-FFF2-40B4-BE49-F238E27FC236}">
                  <a16:creationId xmlns:a16="http://schemas.microsoft.com/office/drawing/2014/main" id="{E3BC0631-C8B1-44B2-84FF-5E239D53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423" y="2217691"/>
              <a:ext cx="2497589" cy="875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3CB394-D818-4E91-A95F-B501C32A1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3514" y="4119559"/>
            <a:ext cx="2047448" cy="1921553"/>
          </a:xfrm>
          <a:prstGeom prst="rect">
            <a:avLst/>
          </a:prstGeom>
        </p:spPr>
      </p:pic>
      <p:pic>
        <p:nvPicPr>
          <p:cNvPr id="8" name="Picture 2" descr="UCAS - Wikipedia">
            <a:extLst>
              <a:ext uri="{FF2B5EF4-FFF2-40B4-BE49-F238E27FC236}">
                <a16:creationId xmlns:a16="http://schemas.microsoft.com/office/drawing/2014/main" id="{DDAA3E18-F83D-4841-9EE1-5A50A9B9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15" y="1725858"/>
            <a:ext cx="4480114" cy="14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67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Deputy Head Students: Wellbeing &amp; Welfare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20B7FC-3303-44EF-B14F-178300542EB6}"/>
              </a:ext>
            </a:extLst>
          </p:cNvPr>
          <p:cNvSpPr txBox="1">
            <a:spLocks/>
          </p:cNvSpPr>
          <p:nvPr/>
        </p:nvSpPr>
        <p:spPr>
          <a:xfrm>
            <a:off x="1075387" y="2550037"/>
            <a:ext cx="7215395" cy="37335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Relationships with Form Tutors and Subject Teachers</a:t>
            </a:r>
          </a:p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Fortnightly Wellbeing Lessons</a:t>
            </a:r>
          </a:p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Fortnightly Lectures</a:t>
            </a:r>
          </a:p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Student Voice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64770-BD23-4536-8AD4-5C906868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551" y="1607741"/>
            <a:ext cx="1687744" cy="2099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E0B033-8EB8-4671-A704-90FDA71A8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757" y="4001489"/>
            <a:ext cx="1673538" cy="22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62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Support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4" name="Picture 10" descr="UNIQ Summer School | Faculty of Theology and Religion">
            <a:extLst>
              <a:ext uri="{FF2B5EF4-FFF2-40B4-BE49-F238E27FC236}">
                <a16:creationId xmlns:a16="http://schemas.microsoft.com/office/drawing/2014/main" id="{91DC0342-C51F-4609-88E2-51F7C350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23" y="40980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Sutton Trust US">
            <a:extLst>
              <a:ext uri="{FF2B5EF4-FFF2-40B4-BE49-F238E27FC236}">
                <a16:creationId xmlns:a16="http://schemas.microsoft.com/office/drawing/2014/main" id="{7694F165-7A4D-4705-8292-314A109F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7" y="41084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Sutton Trust Summer Schools">
            <a:extLst>
              <a:ext uri="{FF2B5EF4-FFF2-40B4-BE49-F238E27FC236}">
                <a16:creationId xmlns:a16="http://schemas.microsoft.com/office/drawing/2014/main" id="{3ED74BED-EAE8-4E34-8C10-CF01F208C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58" y="4074103"/>
            <a:ext cx="2190955" cy="21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age result for manchester access programme logo">
            <a:extLst>
              <a:ext uri="{FF2B5EF4-FFF2-40B4-BE49-F238E27FC236}">
                <a16:creationId xmlns:a16="http://schemas.microsoft.com/office/drawing/2014/main" id="{6F52CC9F-B520-4392-AB61-8D646A7B3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812" y="4365157"/>
            <a:ext cx="1629634" cy="16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alent tap logo">
            <a:extLst>
              <a:ext uri="{FF2B5EF4-FFF2-40B4-BE49-F238E27FC236}">
                <a16:creationId xmlns:a16="http://schemas.microsoft.com/office/drawing/2014/main" id="{11BA6FD8-AB46-4E5D-9751-065BA110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4" y="2239382"/>
            <a:ext cx="32766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ocial mobility foundation logo">
            <a:extLst>
              <a:ext uri="{FF2B5EF4-FFF2-40B4-BE49-F238E27FC236}">
                <a16:creationId xmlns:a16="http://schemas.microsoft.com/office/drawing/2014/main" id="{DB003C8C-707B-4D2A-A148-70EC95494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4" b="27652"/>
          <a:stretch/>
        </p:blipFill>
        <p:spPr bwMode="auto">
          <a:xfrm>
            <a:off x="3959001" y="2092094"/>
            <a:ext cx="2311169" cy="12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5373-3058-404F-9C45-96875C8D2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430" y="1725858"/>
            <a:ext cx="2045409" cy="18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CF996B93-7291-46D1-B0E0-D4B6D3CC5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281" r="-1" b="34703"/>
          <a:stretch>
            <a:fillRect/>
          </a:stretch>
        </p:blipFill>
        <p:spPr>
          <a:xfrm>
            <a:off x="18" y="9"/>
            <a:ext cx="6095975" cy="3428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8A6356C4-3F65-44E1-ADB3-0D6F55E38F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8" b="13442"/>
          <a:stretch>
            <a:fillRect/>
          </a:stretch>
        </p:blipFill>
        <p:spPr>
          <a:xfrm>
            <a:off x="6096003" y="9"/>
            <a:ext cx="6096003" cy="3428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3189498-0F90-41FF-88A9-B3AFC3BD21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" y="3429000"/>
            <a:ext cx="6095975" cy="3429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A456E488-E7F8-4B0F-9313-A1D159D6F6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55" b="8876"/>
          <a:stretch>
            <a:fillRect/>
          </a:stretch>
        </p:blipFill>
        <p:spPr>
          <a:xfrm>
            <a:off x="6074697" y="3515630"/>
            <a:ext cx="6096003" cy="3429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30">
            <a:extLst>
              <a:ext uri="{FF2B5EF4-FFF2-40B4-BE49-F238E27FC236}">
                <a16:creationId xmlns:a16="http://schemas.microsoft.com/office/drawing/2014/main" id="{A0E47A7D-A756-4F42-9A15-37FD7399B528}"/>
              </a:ext>
            </a:extLst>
          </p:cNvPr>
          <p:cNvSpPr>
            <a:spLocks noMove="1" noResize="1"/>
          </p:cNvSpPr>
          <p:nvPr/>
        </p:nvSpPr>
        <p:spPr>
          <a:xfrm rot="2700006">
            <a:off x="4409918" y="1742922"/>
            <a:ext cx="3372170" cy="337217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AD99F24-B10C-442A-98DC-E5DA25E56ACE}"/>
              </a:ext>
            </a:extLst>
          </p:cNvPr>
          <p:cNvSpPr txBox="1"/>
          <p:nvPr/>
        </p:nvSpPr>
        <p:spPr>
          <a:xfrm>
            <a:off x="4286853" y="2761552"/>
            <a:ext cx="3618280" cy="13457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80808"/>
                </a:solidFill>
                <a:uFillTx/>
                <a:latin typeface="Bookman Old Style" pitchFamily="18"/>
                <a:cs typeface="Aharoni" pitchFamily="2"/>
              </a:rPr>
              <a:t>Extracurricular  and Cocurricular </a:t>
            </a:r>
          </a:p>
        </p:txBody>
      </p:sp>
      <p:sp>
        <p:nvSpPr>
          <p:cNvPr id="8" name="Frame 32">
            <a:extLst>
              <a:ext uri="{FF2B5EF4-FFF2-40B4-BE49-F238E27FC236}">
                <a16:creationId xmlns:a16="http://schemas.microsoft.com/office/drawing/2014/main" id="{3A5AB18E-BEC9-4553-A4A1-DC071C6E4CE1}"/>
              </a:ext>
            </a:extLst>
          </p:cNvPr>
          <p:cNvSpPr>
            <a:spLocks noMove="1" noResize="1"/>
          </p:cNvSpPr>
          <p:nvPr/>
        </p:nvSpPr>
        <p:spPr>
          <a:xfrm rot="2700006">
            <a:off x="3971274" y="1304278"/>
            <a:ext cx="4249445" cy="4249445"/>
          </a:xfrm>
          <a:custGeom>
            <a:avLst>
              <a:gd name="f5" fmla="val 1195"/>
            </a:avLst>
            <a:gdLst>
              <a:gd name="f1" fmla="val w"/>
              <a:gd name="f2" fmla="val h"/>
              <a:gd name="f3" fmla="val ss"/>
              <a:gd name="f4" fmla="val 0"/>
              <a:gd name="f5" fmla="val 1195"/>
              <a:gd name="f6" fmla="abs f1"/>
              <a:gd name="f7" fmla="abs f2"/>
              <a:gd name="f8" fmla="abs f3"/>
              <a:gd name="f9" fmla="val f4"/>
              <a:gd name="f10" fmla="val f5"/>
              <a:gd name="f11" fmla="?: f6 f1 1"/>
              <a:gd name="f12" fmla="?: f7 f2 1"/>
              <a:gd name="f13" fmla="?: f8 f3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9 f18 1"/>
              <a:gd name="f24" fmla="+- f22 0 f9"/>
              <a:gd name="f25" fmla="+- f21 0 f9"/>
              <a:gd name="f26" fmla="*/ f21 f18 1"/>
              <a:gd name="f27" fmla="*/ f22 f18 1"/>
              <a:gd name="f28" fmla="min f25 f24"/>
              <a:gd name="f29" fmla="*/ f28 f10 1"/>
              <a:gd name="f30" fmla="*/ f29 1 100000"/>
              <a:gd name="f31" fmla="+- f21 0 f30"/>
              <a:gd name="f32" fmla="+- f22 0 f30"/>
              <a:gd name="f33" fmla="*/ f30 f18 1"/>
              <a:gd name="f34" fmla="*/ f31 f18 1"/>
              <a:gd name="f35" fmla="*/ f32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3" t="f33" r="f34" b="f35"/>
            <a:pathLst>
              <a:path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  <a:moveTo>
                  <a:pt x="f33" y="f33"/>
                </a:moveTo>
                <a:lnTo>
                  <a:pt x="f33" y="f35"/>
                </a:lnTo>
                <a:lnTo>
                  <a:pt x="f34" y="f35"/>
                </a:lnTo>
                <a:lnTo>
                  <a:pt x="f34" y="f33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8D8A3BE-A582-46E1-89D1-1AA5FB3247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80787" y="3951314"/>
            <a:ext cx="1181103" cy="1552578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8B2ED59-1C7E-4087-9600-530CA9B20A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63236" y="3956078"/>
            <a:ext cx="1304921" cy="1543050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9144000" cy="1928813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014" y="5809655"/>
            <a:ext cx="9144000" cy="696516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defTabSz="642915"/>
            <a:r>
              <a:rPr lang="en-US" sz="5400" b="1" dirty="0">
                <a:solidFill>
                  <a:srgbClr val="FFFFFF"/>
                </a:solidFill>
                <a:effectLst>
                  <a:outerShdw dist="40000" dir="2700000">
                    <a:srgbClr val="000000">
                      <a:alpha val="9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AIMS OF TODAY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5"/>
            <a:ext cx="5717114" cy="95342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Subject Tasters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185D47-F5ED-46FA-BC6C-31071C0C96FE}"/>
              </a:ext>
            </a:extLst>
          </p:cNvPr>
          <p:cNvGrpSpPr/>
          <p:nvPr/>
        </p:nvGrpSpPr>
        <p:grpSpPr>
          <a:xfrm>
            <a:off x="3254829" y="747076"/>
            <a:ext cx="8276955" cy="5712582"/>
            <a:chOff x="4016829" y="900534"/>
            <a:chExt cx="8276955" cy="5712582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DBD9DE3F-8CF6-4988-BB7A-E040C8311E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91283031"/>
                </p:ext>
              </p:extLst>
            </p:nvPr>
          </p:nvGraphicFramePr>
          <p:xfrm>
            <a:off x="4016829" y="900534"/>
            <a:ext cx="8276955" cy="57125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0296AC-9C49-4E39-910D-E79002B41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0741" y="2441984"/>
              <a:ext cx="3969129" cy="235766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DA57C-6F25-498A-A6F6-5F771271D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831" y="1132115"/>
            <a:ext cx="2198184" cy="53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02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2" y="21135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Subject Tasters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B019F-8AA0-4B32-9A8E-E72D937C8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243"/>
            <a:ext cx="12192000" cy="414951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4EA9228-4A59-46D1-8368-97AB126AA3E5}"/>
              </a:ext>
            </a:extLst>
          </p:cNvPr>
          <p:cNvSpPr/>
          <p:nvPr/>
        </p:nvSpPr>
        <p:spPr>
          <a:xfrm rot="18902817">
            <a:off x="10790335" y="274091"/>
            <a:ext cx="774999" cy="1366769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F39DD-6C8E-43F5-AF82-B694EB8ED290}"/>
              </a:ext>
            </a:extLst>
          </p:cNvPr>
          <p:cNvSpPr txBox="1"/>
          <p:nvPr/>
        </p:nvSpPr>
        <p:spPr>
          <a:xfrm>
            <a:off x="308167" y="5903463"/>
            <a:ext cx="11575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https://sixthform.blue-coat.org/pre-enrolment-events-programme-2022/</a:t>
            </a:r>
          </a:p>
        </p:txBody>
      </p:sp>
    </p:spTree>
    <p:extLst>
      <p:ext uri="{BB962C8B-B14F-4D97-AF65-F5344CB8AC3E}">
        <p14:creationId xmlns:p14="http://schemas.microsoft.com/office/powerpoint/2010/main" val="2051235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16B8D-8778-400A-984D-BFEE3492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76573" cy="68580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1DFE2CE-7097-44EC-8984-30A42C6F0A97}"/>
              </a:ext>
            </a:extLst>
          </p:cNvPr>
          <p:cNvSpPr/>
          <p:nvPr/>
        </p:nvSpPr>
        <p:spPr>
          <a:xfrm rot="9060470">
            <a:off x="4778134" y="3850594"/>
            <a:ext cx="774999" cy="1863234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1AD4C886-E3EF-44C4-BAF7-107CB5C1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7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16B8D-8778-400A-984D-BFEE3492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76573" cy="68580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1DFE2CE-7097-44EC-8984-30A42C6F0A97}"/>
              </a:ext>
            </a:extLst>
          </p:cNvPr>
          <p:cNvSpPr/>
          <p:nvPr/>
        </p:nvSpPr>
        <p:spPr>
          <a:xfrm rot="9060470">
            <a:off x="4778134" y="3850594"/>
            <a:ext cx="774999" cy="1863234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1AD4C886-E3EF-44C4-BAF7-107CB5C1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88E01-385B-455E-B2FA-4E05B6DBE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2" t="6190" r="5985" b="2857"/>
          <a:stretch/>
        </p:blipFill>
        <p:spPr>
          <a:xfrm rot="20606882">
            <a:off x="1992084" y="1037305"/>
            <a:ext cx="8675915" cy="51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16B8D-8778-400A-984D-BFEE3492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76573" cy="68580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1DFE2CE-7097-44EC-8984-30A42C6F0A97}"/>
              </a:ext>
            </a:extLst>
          </p:cNvPr>
          <p:cNvSpPr/>
          <p:nvPr/>
        </p:nvSpPr>
        <p:spPr>
          <a:xfrm rot="9060470">
            <a:off x="4778134" y="3850594"/>
            <a:ext cx="774999" cy="1863234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1AD4C886-E3EF-44C4-BAF7-107CB5C1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88E01-385B-455E-B2FA-4E05B6DBE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2" t="6190" r="5985" b="2857"/>
          <a:stretch/>
        </p:blipFill>
        <p:spPr>
          <a:xfrm rot="20606882">
            <a:off x="1992084" y="1037305"/>
            <a:ext cx="8675915" cy="5178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47A5C1-F734-4824-ADB1-1F59A1838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9777"/>
            <a:ext cx="12192000" cy="3358445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058BFE5-4A7F-41AA-96BE-27348703F235}"/>
              </a:ext>
            </a:extLst>
          </p:cNvPr>
          <p:cNvSpPr/>
          <p:nvPr/>
        </p:nvSpPr>
        <p:spPr>
          <a:xfrm rot="7434961">
            <a:off x="2854639" y="4581942"/>
            <a:ext cx="774999" cy="1863234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993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FD5BAA27-DC12-4527-A5E4-B19AFFC5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D5A1D9-2D21-4831-8924-F2BB4EA84BE9}"/>
              </a:ext>
            </a:extLst>
          </p:cNvPr>
          <p:cNvGrpSpPr/>
          <p:nvPr/>
        </p:nvGrpSpPr>
        <p:grpSpPr>
          <a:xfrm>
            <a:off x="368417" y="875943"/>
            <a:ext cx="11574912" cy="5106113"/>
            <a:chOff x="368417" y="875943"/>
            <a:chExt cx="11574912" cy="51061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BD9C26-0C8A-424E-AB2F-213E4DDB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417" y="875943"/>
              <a:ext cx="8945223" cy="5106113"/>
            </a:xfrm>
            <a:prstGeom prst="rect">
              <a:avLst/>
            </a:prstGeom>
          </p:spPr>
        </p:pic>
        <p:pic>
          <p:nvPicPr>
            <p:cNvPr id="2050" name="Picture 2" descr="4 July 2022 Calendar with Holidays and Count Down - GBR">
              <a:extLst>
                <a:ext uri="{FF2B5EF4-FFF2-40B4-BE49-F238E27FC236}">
                  <a16:creationId xmlns:a16="http://schemas.microsoft.com/office/drawing/2014/main" id="{13FA4EAE-987F-4083-BBAB-154E08349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6329" y="2228849"/>
              <a:ext cx="26670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Screen Bean Stick Figure Clip Art N2 free image download">
            <a:extLst>
              <a:ext uri="{FF2B5EF4-FFF2-40B4-BE49-F238E27FC236}">
                <a16:creationId xmlns:a16="http://schemas.microsoft.com/office/drawing/2014/main" id="{CB943535-6899-40E7-9B11-F65C4827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70" y="5132140"/>
            <a:ext cx="1549413" cy="14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1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FD5BAA27-DC12-4527-A5E4-B19AFFC5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0A1FE-D692-4FC3-8810-368793F00D6D}"/>
              </a:ext>
            </a:extLst>
          </p:cNvPr>
          <p:cNvGrpSpPr/>
          <p:nvPr/>
        </p:nvGrpSpPr>
        <p:grpSpPr>
          <a:xfrm>
            <a:off x="368417" y="1133154"/>
            <a:ext cx="11613592" cy="4591691"/>
            <a:chOff x="368417" y="1350868"/>
            <a:chExt cx="11613592" cy="45916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14FE78-32A4-4F0E-B5E7-57ABDB7E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417" y="1350868"/>
              <a:ext cx="9011908" cy="4591691"/>
            </a:xfrm>
            <a:prstGeom prst="rect">
              <a:avLst/>
            </a:prstGeom>
          </p:spPr>
        </p:pic>
        <p:pic>
          <p:nvPicPr>
            <p:cNvPr id="3074" name="Picture 2" descr="5 July 2022 Calendar with Holidays and Count Down - GBR">
              <a:extLst>
                <a:ext uri="{FF2B5EF4-FFF2-40B4-BE49-F238E27FC236}">
                  <a16:creationId xmlns:a16="http://schemas.microsoft.com/office/drawing/2014/main" id="{9BABAE7A-1ECB-48E3-8D5F-F8B48C6FC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009" y="2446563"/>
              <a:ext cx="26670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Screen Bean Stick Figure Clip Art N2 free image download">
            <a:extLst>
              <a:ext uri="{FF2B5EF4-FFF2-40B4-BE49-F238E27FC236}">
                <a16:creationId xmlns:a16="http://schemas.microsoft.com/office/drawing/2014/main" id="{F57F8B52-58ED-46A7-9088-4B4973856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70" y="5132140"/>
            <a:ext cx="1549413" cy="14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62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2" y="21135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Bridging work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F6F2C4-C664-4048-BD33-BB909D9B8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267" y="2525485"/>
            <a:ext cx="3816075" cy="3799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109CEB-1F13-4A3A-B603-9EE9238F97FA}"/>
              </a:ext>
            </a:extLst>
          </p:cNvPr>
          <p:cNvSpPr txBox="1"/>
          <p:nvPr/>
        </p:nvSpPr>
        <p:spPr>
          <a:xfrm>
            <a:off x="413658" y="1838499"/>
            <a:ext cx="62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latin typeface="+mj-lt"/>
              </a:rPr>
              <a:t>Work we ask you to complete over the summer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latin typeface="+mj-lt"/>
              </a:rPr>
              <a:t>Gives a taster of what studying your subjects will be like at A-level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latin typeface="+mj-lt"/>
              </a:rPr>
              <a:t>Helps with the step-up from GCSE to A-level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latin typeface="+mj-lt"/>
              </a:rPr>
              <a:t>Gives teachers an indication of how you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943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2" y="21135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Bridging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A0CE9-BC76-46C3-8862-CC117E3339EF}"/>
              </a:ext>
            </a:extLst>
          </p:cNvPr>
          <p:cNvSpPr txBox="1"/>
          <p:nvPr/>
        </p:nvSpPr>
        <p:spPr>
          <a:xfrm>
            <a:off x="2944585" y="5910942"/>
            <a:ext cx="6302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https://sixthform.blue-coat.org/year-11/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B019F-8AA0-4B32-9A8E-E72D937C8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243"/>
            <a:ext cx="12192000" cy="414951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4EA9228-4A59-46D1-8368-97AB126AA3E5}"/>
              </a:ext>
            </a:extLst>
          </p:cNvPr>
          <p:cNvSpPr/>
          <p:nvPr/>
        </p:nvSpPr>
        <p:spPr>
          <a:xfrm rot="18902817">
            <a:off x="10790335" y="274091"/>
            <a:ext cx="774999" cy="1366769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229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16B8D-8778-400A-984D-BFEE3492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76573" cy="68580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1DFE2CE-7097-44EC-8984-30A42C6F0A97}"/>
              </a:ext>
            </a:extLst>
          </p:cNvPr>
          <p:cNvSpPr/>
          <p:nvPr/>
        </p:nvSpPr>
        <p:spPr>
          <a:xfrm rot="12145385">
            <a:off x="3540449" y="4513348"/>
            <a:ext cx="774999" cy="1366769"/>
          </a:xfrm>
          <a:prstGeom prst="downArrow">
            <a:avLst>
              <a:gd name="adj1" fmla="val 50000"/>
              <a:gd name="adj2" fmla="val 609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1AD4C886-E3EF-44C4-BAF7-107CB5C1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7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ECFCE7-4D04-494F-BFEA-F5F527530F40}"/>
              </a:ext>
            </a:extLst>
          </p:cNvPr>
          <p:cNvSpPr/>
          <p:nvPr/>
        </p:nvSpPr>
        <p:spPr>
          <a:xfrm>
            <a:off x="0" y="-76202"/>
            <a:ext cx="12192000" cy="693420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5"/>
            <a:ext cx="10515600" cy="1046208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The  Blue Coat Sixth Form Team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190FD5-E37D-4CCA-9D3A-15E004F4A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73"/>
          <a:stretch/>
        </p:blipFill>
        <p:spPr>
          <a:xfrm>
            <a:off x="2198779" y="4133338"/>
            <a:ext cx="1308874" cy="16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B257D-68E5-4E77-AD4B-B8E17D3D6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779" y="1364143"/>
            <a:ext cx="1308874" cy="16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AFE3E-9522-4E89-91F6-CA2E41C364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66"/>
          <a:stretch/>
        </p:blipFill>
        <p:spPr>
          <a:xfrm>
            <a:off x="8684347" y="1364143"/>
            <a:ext cx="1308874" cy="16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40AAC-AAA2-4346-974F-87EB5D6C85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40"/>
          <a:stretch/>
        </p:blipFill>
        <p:spPr>
          <a:xfrm>
            <a:off x="5441563" y="4136876"/>
            <a:ext cx="1308874" cy="16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D89AB-6919-4D80-8282-47996AEA35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1" b="4626"/>
          <a:stretch/>
        </p:blipFill>
        <p:spPr>
          <a:xfrm>
            <a:off x="8684346" y="4133338"/>
            <a:ext cx="1308875" cy="163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8A20C4-D9D6-415F-AE07-255DFB777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63" y="1364143"/>
            <a:ext cx="1308874" cy="16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A21549-CF90-45A8-A06B-C6407F8F2B5C}"/>
              </a:ext>
            </a:extLst>
          </p:cNvPr>
          <p:cNvSpPr txBox="1"/>
          <p:nvPr/>
        </p:nvSpPr>
        <p:spPr>
          <a:xfrm>
            <a:off x="1466401" y="3071824"/>
            <a:ext cx="27736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Z" b="1" dirty="0">
                <a:solidFill>
                  <a:schemeClr val="bg1"/>
                </a:solidFill>
              </a:rPr>
              <a:t>Mrs Tipler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Deputy Headteacher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Director of Sixth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F86ED-DF86-48A4-8274-8B974BAA6A45}"/>
              </a:ext>
            </a:extLst>
          </p:cNvPr>
          <p:cNvSpPr txBox="1"/>
          <p:nvPr/>
        </p:nvSpPr>
        <p:spPr>
          <a:xfrm>
            <a:off x="4709185" y="3071824"/>
            <a:ext cx="27736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Z" b="1" dirty="0">
                <a:solidFill>
                  <a:schemeClr val="bg1"/>
                </a:solidFill>
              </a:rPr>
              <a:t>Miss Barnes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Assistant Headteacher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Head of Sixth 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C3881-4EF9-4C60-8125-884C887863F8}"/>
              </a:ext>
            </a:extLst>
          </p:cNvPr>
          <p:cNvSpPr txBox="1"/>
          <p:nvPr/>
        </p:nvSpPr>
        <p:spPr>
          <a:xfrm>
            <a:off x="7951969" y="3066536"/>
            <a:ext cx="27736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Z" b="1" dirty="0">
                <a:solidFill>
                  <a:schemeClr val="bg1"/>
                </a:solidFill>
              </a:rPr>
              <a:t>Miss Elliott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Director of Learning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Year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4EBEA-9B6A-491D-9E85-5CB00DF1C4B3}"/>
              </a:ext>
            </a:extLst>
          </p:cNvPr>
          <p:cNvSpPr txBox="1"/>
          <p:nvPr/>
        </p:nvSpPr>
        <p:spPr>
          <a:xfrm>
            <a:off x="7951968" y="5811708"/>
            <a:ext cx="27736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Z" b="1" dirty="0">
                <a:solidFill>
                  <a:schemeClr val="bg1"/>
                </a:solidFill>
              </a:rPr>
              <a:t>Miss Richardson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Director of Learning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Year 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578CB-CD30-41EE-9F09-A5A98DEE0C69}"/>
              </a:ext>
            </a:extLst>
          </p:cNvPr>
          <p:cNvSpPr txBox="1"/>
          <p:nvPr/>
        </p:nvSpPr>
        <p:spPr>
          <a:xfrm>
            <a:off x="4709185" y="5811708"/>
            <a:ext cx="27736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Z" b="1" dirty="0">
                <a:solidFill>
                  <a:schemeClr val="bg1"/>
                </a:solidFill>
              </a:rPr>
              <a:t>Mr Lowe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Academic Mentor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ILC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CECCE-72BB-4410-A286-593022042DEB}"/>
              </a:ext>
            </a:extLst>
          </p:cNvPr>
          <p:cNvSpPr txBox="1"/>
          <p:nvPr/>
        </p:nvSpPr>
        <p:spPr>
          <a:xfrm>
            <a:off x="1461140" y="5811708"/>
            <a:ext cx="277363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Z" b="1" dirty="0">
                <a:solidFill>
                  <a:schemeClr val="bg1"/>
                </a:solidFill>
              </a:rPr>
              <a:t>Mr Wild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Pastoral Mentor</a:t>
            </a:r>
          </a:p>
          <a:p>
            <a:pPr algn="ctr"/>
            <a:r>
              <a:rPr lang="en-BZ" dirty="0">
                <a:solidFill>
                  <a:schemeClr val="bg1"/>
                </a:solidFill>
              </a:rPr>
              <a:t>Attendance and Wellbeing</a:t>
            </a:r>
          </a:p>
        </p:txBody>
      </p:sp>
    </p:spTree>
    <p:extLst>
      <p:ext uri="{BB962C8B-B14F-4D97-AF65-F5344CB8AC3E}">
        <p14:creationId xmlns:p14="http://schemas.microsoft.com/office/powerpoint/2010/main" val="3071264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D4B4A-9A70-4235-835B-0E56863D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806"/>
            <a:ext cx="12192000" cy="66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3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D4B4A-9A70-4235-835B-0E56863D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806"/>
            <a:ext cx="12192000" cy="6620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CE769-5EA5-4657-A08E-D61CF79D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3885"/>
            <a:ext cx="12192000" cy="20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2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D4B4A-9A70-4235-835B-0E56863D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806"/>
            <a:ext cx="12192000" cy="6620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CE769-5EA5-4657-A08E-D61CF79D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3885"/>
            <a:ext cx="12192000" cy="2074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4EAD3-0041-4E23-9CDE-720BD2077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35"/>
            <a:ext cx="12192000" cy="61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5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7" y="178695"/>
            <a:ext cx="6773119" cy="96430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 Results &amp; Enrolment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CD85F130-168E-4C3C-9A67-249F5753C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796F3-5AEF-442E-8740-A3CC9E8E0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7" b="25165"/>
          <a:stretch/>
        </p:blipFill>
        <p:spPr>
          <a:xfrm>
            <a:off x="7537125" y="1907619"/>
            <a:ext cx="4286458" cy="2029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0CD2F-1B61-4C88-9553-1028191AF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8465">
            <a:off x="8838830" y="3798037"/>
            <a:ext cx="2525486" cy="2525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D4EA4-2CCE-4898-8FD5-4594CC19E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17" y="1417619"/>
            <a:ext cx="6725589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93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5"/>
            <a:ext cx="10515600" cy="104050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Induction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B1583-6D90-481B-98D2-1A242B21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17" y="1219200"/>
            <a:ext cx="6910509" cy="5324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632C8-FD1F-4906-AC2A-F829D32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973" y="4386243"/>
            <a:ext cx="4433321" cy="1770549"/>
          </a:xfrm>
          <a:prstGeom prst="rect">
            <a:avLst/>
          </a:prstGeom>
        </p:spPr>
      </p:pic>
      <p:pic>
        <p:nvPicPr>
          <p:cNvPr id="2050" name="Picture 2" descr="Get to Know Us! — Art In Between">
            <a:extLst>
              <a:ext uri="{FF2B5EF4-FFF2-40B4-BE49-F238E27FC236}">
                <a16:creationId xmlns:a16="http://schemas.microsoft.com/office/drawing/2014/main" id="{FA7747F6-87BC-4235-A6C4-2407DD0F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91" y="1586482"/>
            <a:ext cx="2601686" cy="26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12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Induction Trip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2050" name="Picture 2" descr="Delamere Forest - Postcode, Walks &amp; Car Park Info - Visit Chester">
            <a:extLst>
              <a:ext uri="{FF2B5EF4-FFF2-40B4-BE49-F238E27FC236}">
                <a16:creationId xmlns:a16="http://schemas.microsoft.com/office/drawing/2014/main" id="{6720C118-6CBF-4C21-BA2B-E010E80A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342"/>
            <a:ext cx="12192000" cy="494270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1A70F-9578-43FC-B0FE-D35202D00CCA}"/>
              </a:ext>
            </a:extLst>
          </p:cNvPr>
          <p:cNvSpPr txBox="1"/>
          <p:nvPr/>
        </p:nvSpPr>
        <p:spPr>
          <a:xfrm>
            <a:off x="152399" y="4617203"/>
            <a:ext cx="11887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effectLst/>
                <a:latin typeface="+mj-lt"/>
              </a:rPr>
              <a:t>To create a strong year group by forming bonds and connections.</a:t>
            </a:r>
          </a:p>
          <a:p>
            <a:r>
              <a:rPr lang="en-GB" sz="3200" b="1" dirty="0">
                <a:latin typeface="+mj-lt"/>
              </a:rPr>
              <a:t>To encourage collaboration and teamwork.</a:t>
            </a:r>
          </a:p>
          <a:p>
            <a:r>
              <a:rPr lang="en-GB" sz="3200" b="1" dirty="0">
                <a:latin typeface="+mj-lt"/>
              </a:rPr>
              <a:t>T</a:t>
            </a:r>
            <a:r>
              <a:rPr lang="en-GB" sz="3200" b="1" i="0" dirty="0">
                <a:effectLst/>
                <a:latin typeface="+mj-lt"/>
              </a:rPr>
              <a:t>o develop trust, improve communication and increase motivation.</a:t>
            </a:r>
          </a:p>
          <a:p>
            <a:r>
              <a:rPr lang="en-GB" sz="3200" b="1" dirty="0">
                <a:latin typeface="+mj-lt"/>
              </a:rPr>
              <a:t>To promote mindfulness and wellbeing.</a:t>
            </a:r>
          </a:p>
        </p:txBody>
      </p:sp>
    </p:spTree>
    <p:extLst>
      <p:ext uri="{BB962C8B-B14F-4D97-AF65-F5344CB8AC3E}">
        <p14:creationId xmlns:p14="http://schemas.microsoft.com/office/powerpoint/2010/main" val="3929536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Induction Trip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2050" name="Picture 2" descr="Delamere Forest - Postcode, Walks &amp; Car Park Info - Visit Chester">
            <a:extLst>
              <a:ext uri="{FF2B5EF4-FFF2-40B4-BE49-F238E27FC236}">
                <a16:creationId xmlns:a16="http://schemas.microsoft.com/office/drawing/2014/main" id="{6720C118-6CBF-4C21-BA2B-E010E80A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342"/>
            <a:ext cx="12192000" cy="494270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C9428788-B406-405D-A213-42F022E6A566}"/>
              </a:ext>
            </a:extLst>
          </p:cNvPr>
          <p:cNvSpPr/>
          <p:nvPr/>
        </p:nvSpPr>
        <p:spPr>
          <a:xfrm rot="20827637">
            <a:off x="544286" y="2438400"/>
            <a:ext cx="2024743" cy="2114151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16</a:t>
            </a:r>
            <a:r>
              <a:rPr lang="en-GB" sz="4000" baseline="30000" dirty="0">
                <a:latin typeface="+mj-lt"/>
              </a:rPr>
              <a:t>th</a:t>
            </a:r>
            <a:r>
              <a:rPr lang="en-GB" sz="4000" dirty="0">
                <a:latin typeface="+mj-lt"/>
              </a:rPr>
              <a:t> Sept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2A3B4-001E-427A-BA30-46AC90BF9416}"/>
              </a:ext>
            </a:extLst>
          </p:cNvPr>
          <p:cNvSpPr txBox="1"/>
          <p:nvPr/>
        </p:nvSpPr>
        <p:spPr>
          <a:xfrm>
            <a:off x="152399" y="4617203"/>
            <a:ext cx="11887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effectLst/>
                <a:latin typeface="+mj-lt"/>
              </a:rPr>
              <a:t>To create a strong year group by forming bonds and connections.</a:t>
            </a:r>
          </a:p>
          <a:p>
            <a:r>
              <a:rPr lang="en-GB" sz="3200" b="1" dirty="0">
                <a:latin typeface="+mj-lt"/>
              </a:rPr>
              <a:t>To encourage collaboration and teamwork.</a:t>
            </a:r>
          </a:p>
          <a:p>
            <a:r>
              <a:rPr lang="en-GB" sz="3200" b="1" dirty="0">
                <a:latin typeface="+mj-lt"/>
              </a:rPr>
              <a:t>T</a:t>
            </a:r>
            <a:r>
              <a:rPr lang="en-GB" sz="3200" b="1" i="0" dirty="0">
                <a:effectLst/>
                <a:latin typeface="+mj-lt"/>
              </a:rPr>
              <a:t>o develop trust, improve communication and increase motivation.</a:t>
            </a:r>
          </a:p>
          <a:p>
            <a:r>
              <a:rPr lang="en-GB" sz="3200" b="1" dirty="0">
                <a:latin typeface="+mj-lt"/>
              </a:rPr>
              <a:t>To promote mindfulness and wellbeing.</a:t>
            </a:r>
          </a:p>
        </p:txBody>
      </p:sp>
    </p:spTree>
    <p:extLst>
      <p:ext uri="{BB962C8B-B14F-4D97-AF65-F5344CB8AC3E}">
        <p14:creationId xmlns:p14="http://schemas.microsoft.com/office/powerpoint/2010/main" val="1748600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What Next: Induction Trip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2050" name="Picture 2" descr="Delamere Forest - Postcode, Walks &amp; Car Park Info - Visit Chester">
            <a:extLst>
              <a:ext uri="{FF2B5EF4-FFF2-40B4-BE49-F238E27FC236}">
                <a16:creationId xmlns:a16="http://schemas.microsoft.com/office/drawing/2014/main" id="{6720C118-6CBF-4C21-BA2B-E010E80A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342"/>
            <a:ext cx="12192000" cy="494270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C9428788-B406-405D-A213-42F022E6A566}"/>
              </a:ext>
            </a:extLst>
          </p:cNvPr>
          <p:cNvSpPr/>
          <p:nvPr/>
        </p:nvSpPr>
        <p:spPr>
          <a:xfrm rot="20827637">
            <a:off x="544286" y="2438400"/>
            <a:ext cx="2024743" cy="2114151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16</a:t>
            </a:r>
            <a:r>
              <a:rPr lang="en-GB" sz="4000" baseline="30000" dirty="0">
                <a:latin typeface="+mj-lt"/>
              </a:rPr>
              <a:t>th</a:t>
            </a:r>
            <a:r>
              <a:rPr lang="en-GB" sz="4000" dirty="0">
                <a:latin typeface="+mj-lt"/>
              </a:rPr>
              <a:t> Sept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0B7CBA77-3CE7-4009-94AA-AF99BEB7E46E}"/>
              </a:ext>
            </a:extLst>
          </p:cNvPr>
          <p:cNvSpPr/>
          <p:nvPr/>
        </p:nvSpPr>
        <p:spPr>
          <a:xfrm rot="1833376">
            <a:off x="3755572" y="2438401"/>
            <a:ext cx="2024743" cy="2114151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£40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681A6-5B14-43DF-AD5A-1D7DD5359EC4}"/>
              </a:ext>
            </a:extLst>
          </p:cNvPr>
          <p:cNvSpPr txBox="1"/>
          <p:nvPr/>
        </p:nvSpPr>
        <p:spPr>
          <a:xfrm>
            <a:off x="152399" y="4617203"/>
            <a:ext cx="11887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effectLst/>
                <a:latin typeface="+mj-lt"/>
              </a:rPr>
              <a:t>To create a strong year group by forming bonds and connections.</a:t>
            </a:r>
          </a:p>
          <a:p>
            <a:r>
              <a:rPr lang="en-GB" sz="3200" b="1" dirty="0">
                <a:latin typeface="+mj-lt"/>
              </a:rPr>
              <a:t>To encourage collaboration and teamwork.</a:t>
            </a:r>
          </a:p>
          <a:p>
            <a:r>
              <a:rPr lang="en-GB" sz="3200" b="1" dirty="0">
                <a:latin typeface="+mj-lt"/>
              </a:rPr>
              <a:t>T</a:t>
            </a:r>
            <a:r>
              <a:rPr lang="en-GB" sz="3200" b="1" i="0" dirty="0">
                <a:effectLst/>
                <a:latin typeface="+mj-lt"/>
              </a:rPr>
              <a:t>o develop trust, improve communication and increase motivation.</a:t>
            </a:r>
          </a:p>
          <a:p>
            <a:r>
              <a:rPr lang="en-GB" sz="3200" b="1" dirty="0">
                <a:latin typeface="+mj-lt"/>
              </a:rPr>
              <a:t>To promote mindfulness and wellbeing.</a:t>
            </a:r>
          </a:p>
        </p:txBody>
      </p:sp>
    </p:spTree>
    <p:extLst>
      <p:ext uri="{BB962C8B-B14F-4D97-AF65-F5344CB8AC3E}">
        <p14:creationId xmlns:p14="http://schemas.microsoft.com/office/powerpoint/2010/main" val="4050025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Social Media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9698434-C3EE-4F55-9E77-AACE8040C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9829A8-48E0-4A78-988A-9817821EC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0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34E35D-60E1-4A84-A3B6-109F40696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8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17DEE4-F5ED-46AA-8081-E6C8557D9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429" y="5643082"/>
            <a:ext cx="548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@BCOldham6thForm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7" name="Picture 13" descr="You may find your Facebook, Twitter accounts not working from Wednesday:  Find out why - OrissaPOST">
            <a:extLst>
              <a:ext uri="{FF2B5EF4-FFF2-40B4-BE49-F238E27FC236}">
                <a16:creationId xmlns:a16="http://schemas.microsoft.com/office/drawing/2014/main" id="{9862D02A-C987-49D9-A705-B7A0F5A2F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23194"/>
          <a:stretch/>
        </p:blipFill>
        <p:spPr bwMode="auto">
          <a:xfrm>
            <a:off x="0" y="1983498"/>
            <a:ext cx="12192000" cy="365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01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03 at 21.19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"/>
          <a:stretch/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F734-40EF-668F-0979-DC857533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Head Girl &amp; Boy</a:t>
            </a:r>
          </a:p>
        </p:txBody>
      </p:sp>
      <p:pic>
        <p:nvPicPr>
          <p:cNvPr id="10" name="Picture 9" descr="A picture containing person, indoor, window, posing&#10;&#10;Description automatically generated">
            <a:extLst>
              <a:ext uri="{FF2B5EF4-FFF2-40B4-BE49-F238E27FC236}">
                <a16:creationId xmlns:a16="http://schemas.microsoft.com/office/drawing/2014/main" id="{98DEA6BC-3B65-6DBD-F840-88185D565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" t="8506" r="7331" b="4511"/>
          <a:stretch/>
        </p:blipFill>
        <p:spPr>
          <a:xfrm>
            <a:off x="549432" y="307731"/>
            <a:ext cx="2966825" cy="3997637"/>
          </a:xfrm>
          <a:prstGeom prst="rect">
            <a:avLst/>
          </a:prstGeom>
        </p:spPr>
      </p:pic>
      <p:pic>
        <p:nvPicPr>
          <p:cNvPr id="41" name="Picture 40" descr="Logo&#10;&#10;Description automatically generated with medium confidence">
            <a:extLst>
              <a:ext uri="{FF2B5EF4-FFF2-40B4-BE49-F238E27FC236}">
                <a16:creationId xmlns:a16="http://schemas.microsoft.com/office/drawing/2014/main" id="{91A63839-8F0A-81F9-654F-3DB8741C3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488052"/>
            <a:ext cx="3433324" cy="3636995"/>
          </a:xfrm>
          <a:prstGeom prst="rect">
            <a:avLst/>
          </a:prstGeom>
        </p:spPr>
      </p:pic>
      <p:pic>
        <p:nvPicPr>
          <p:cNvPr id="8" name="Content Placeholder 7" descr="A child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E8A0E45-DDBC-76F7-F473-D5A079C56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41A2E5-9D3A-B8A9-8A18-E4992049A583}"/>
              </a:ext>
            </a:extLst>
          </p:cNvPr>
          <p:cNvSpPr/>
          <p:nvPr/>
        </p:nvSpPr>
        <p:spPr>
          <a:xfrm>
            <a:off x="6391" y="-22314"/>
            <a:ext cx="12192000" cy="6880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6890C1-DDE0-DFC2-E18E-1664E9303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53F-0EB0-42D4-A328-FEEE3C4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1786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Deputy Head Students: Community &amp; Cohesion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6577BB-B13D-4427-A930-892A1CFD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1" y="75210"/>
            <a:ext cx="1558212" cy="165064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2D231FB3-58D9-4508-ABFC-252DB2D9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17" y="2431743"/>
            <a:ext cx="2063406" cy="23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EC96F27E-F5B4-467F-90EB-F2884BA3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58" y="2411934"/>
            <a:ext cx="1886907" cy="23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6A0547B2-64FB-490F-BA70-C9E837C6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00" y="2411936"/>
            <a:ext cx="2013885" cy="23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14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C0A9B-269C-41E3-A9F4-2C44C12EB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51" y="783388"/>
            <a:ext cx="4504816" cy="832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Form Tutor Session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8CBA848-2881-473D-A939-CF512C126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237029"/>
              </p:ext>
            </p:extLst>
          </p:nvPr>
        </p:nvGraphicFramePr>
        <p:xfrm>
          <a:off x="178776" y="2105637"/>
          <a:ext cx="5808367" cy="3552889"/>
        </p:xfrm>
        <a:graphic>
          <a:graphicData uri="http://schemas.openxmlformats.org/drawingml/2006/table">
            <a:tbl>
              <a:tblPr firstRow="1" firstCol="1" bandRow="1"/>
              <a:tblGrid>
                <a:gridCol w="1116535">
                  <a:extLst>
                    <a:ext uri="{9D8B030D-6E8A-4147-A177-3AD203B41FA5}">
                      <a16:colId xmlns:a16="http://schemas.microsoft.com/office/drawing/2014/main" val="2506497661"/>
                    </a:ext>
                  </a:extLst>
                </a:gridCol>
                <a:gridCol w="2242546">
                  <a:extLst>
                    <a:ext uri="{9D8B030D-6E8A-4147-A177-3AD203B41FA5}">
                      <a16:colId xmlns:a16="http://schemas.microsoft.com/office/drawing/2014/main" val="2163242949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2061738309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Room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30197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BC01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 Knott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2, half of 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58713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BC02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 Prince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3, 4,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21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62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BC03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 Lawson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5, 6,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22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31457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BC04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Miss Taylor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7, 8,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22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82354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BC05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Miss Hennessy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9, 10,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23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28544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BC06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 Casey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11, 12,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23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42556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BC07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 Sayer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13, 14,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24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7512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BC15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 Savazzi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15, 16,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24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2428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BC16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Miss Wood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17, 18,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25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26922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BC17</a:t>
                      </a:r>
                      <a:endParaRPr lang="en-GB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 Owen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19, 20, </a:t>
                      </a: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of 25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68397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BD7093B-5803-4E11-9FC8-647B1BABA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8" r="2087"/>
          <a:stretch/>
        </p:blipFill>
        <p:spPr>
          <a:xfrm>
            <a:off x="6114797" y="0"/>
            <a:ext cx="6077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he Blue Coat School – Faith – Vision – Nurture">
            <a:extLst>
              <a:ext uri="{FF2B5EF4-FFF2-40B4-BE49-F238E27FC236}">
                <a16:creationId xmlns:a16="http://schemas.microsoft.com/office/drawing/2014/main" id="{D824C7EC-310C-453A-8BF3-45A49FCC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37167"/>
            <a:ext cx="7748918" cy="21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3C0A9B-269C-41E3-A9F4-2C44C12EB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30" y="249947"/>
            <a:ext cx="64135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Form Tutor Session </a:t>
            </a:r>
            <a:endParaRPr lang="en-US" sz="5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44F45-2C23-4183-8FDF-C5267EC2DD09}"/>
              </a:ext>
            </a:extLst>
          </p:cNvPr>
          <p:cNvSpPr/>
          <p:nvPr/>
        </p:nvSpPr>
        <p:spPr>
          <a:xfrm rot="1449842">
            <a:off x="7047374" y="2365851"/>
            <a:ext cx="1132688" cy="254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91D5BDD-E571-49D4-AD80-323403717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9"/>
          <a:stretch/>
        </p:blipFill>
        <p:spPr>
          <a:xfrm rot="17723075">
            <a:off x="5507759" y="2230161"/>
            <a:ext cx="6073515" cy="2344961"/>
          </a:xfrm>
          <a:prstGeom prst="rect">
            <a:avLst/>
          </a:prstGeom>
        </p:spPr>
      </p:pic>
      <p:pic>
        <p:nvPicPr>
          <p:cNvPr id="2052" name="Picture 4" descr="Closeup 2022 Handwritten On Whiteboard Stock Illustration 1607274484 |  Shutterstock">
            <a:extLst>
              <a:ext uri="{FF2B5EF4-FFF2-40B4-BE49-F238E27FC236}">
                <a16:creationId xmlns:a16="http://schemas.microsoft.com/office/drawing/2014/main" id="{926B6E3C-8CEE-4C28-AC22-A88BC9DFF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t="10701" r="10077" b="22664"/>
          <a:stretch/>
        </p:blipFill>
        <p:spPr bwMode="auto">
          <a:xfrm>
            <a:off x="9202722" y="4943537"/>
            <a:ext cx="2301380" cy="13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72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9C042-E58E-4CA9-9C32-D4FCAD92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he Effective Form Tutor | Class Teaching">
            <a:extLst>
              <a:ext uri="{FF2B5EF4-FFF2-40B4-BE49-F238E27FC236}">
                <a16:creationId xmlns:a16="http://schemas.microsoft.com/office/drawing/2014/main" id="{01750E71-F850-4416-ABDF-50965E2E8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r="7352" b="319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9B606-4130-4964-8624-11D0B69B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The role of a Form Tutor in our Sixth Form</a:t>
            </a: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571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1045</Words>
  <Application>Microsoft Office PowerPoint</Application>
  <PresentationFormat>Widescreen</PresentationFormat>
  <Paragraphs>237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Bookman Old Style</vt:lpstr>
      <vt:lpstr>Calibri</vt:lpstr>
      <vt:lpstr>Calibri Light</vt:lpstr>
      <vt:lpstr>Comic Sans MS</vt:lpstr>
      <vt:lpstr>Ink Free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The  Blue Coat Sixth Form Team</vt:lpstr>
      <vt:lpstr>Head Girl &amp; Boy</vt:lpstr>
      <vt:lpstr>Deputy Head Students: Community &amp; Cohesion</vt:lpstr>
      <vt:lpstr>Form Tutor Session </vt:lpstr>
      <vt:lpstr>Form Tutor Session </vt:lpstr>
      <vt:lpstr>PowerPoint Presentation</vt:lpstr>
      <vt:lpstr>The role of a Form Tutor in our Sixth Form</vt:lpstr>
      <vt:lpstr>Dress code: Standard items</vt:lpstr>
      <vt:lpstr>Dress code: Optional items</vt:lpstr>
      <vt:lpstr>Dress code: Other</vt:lpstr>
      <vt:lpstr>PowerPoint Presentation</vt:lpstr>
      <vt:lpstr>PowerPoint Presentation</vt:lpstr>
      <vt:lpstr>Deputy Head Students: Guidance &amp; Support</vt:lpstr>
      <vt:lpstr>Pathways</vt:lpstr>
      <vt:lpstr>Deputy Head Students: Wellbeing &amp; Welfare</vt:lpstr>
      <vt:lpstr>Support</vt:lpstr>
      <vt:lpstr>PowerPoint Presentation</vt:lpstr>
      <vt:lpstr>What Next: Subject Tasters</vt:lpstr>
      <vt:lpstr>What Next: Subject Tasters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Next: Bridging work</vt:lpstr>
      <vt:lpstr>What Next: Bridging work</vt:lpstr>
      <vt:lpstr>PowerPoint Presentation</vt:lpstr>
      <vt:lpstr>PowerPoint Presentation</vt:lpstr>
      <vt:lpstr>PowerPoint Presentation</vt:lpstr>
      <vt:lpstr>PowerPoint Presentation</vt:lpstr>
      <vt:lpstr>What Next:  Results &amp; Enrolment</vt:lpstr>
      <vt:lpstr>What Next: Induction</vt:lpstr>
      <vt:lpstr>What Next: Induction Trip</vt:lpstr>
      <vt:lpstr>What Next: Induction Trip</vt:lpstr>
      <vt:lpstr>What Next: Induction Trip</vt:lpstr>
      <vt:lpstr>Social Media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 Tipler</dc:creator>
  <cp:lastModifiedBy>Miss L Richardson</cp:lastModifiedBy>
  <cp:revision>61</cp:revision>
  <dcterms:created xsi:type="dcterms:W3CDTF">2022-06-23T14:57:11Z</dcterms:created>
  <dcterms:modified xsi:type="dcterms:W3CDTF">2022-07-05T10:27:15Z</dcterms:modified>
</cp:coreProperties>
</file>