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sldIdLst>
    <p:sldId id="256" r:id="rId5"/>
    <p:sldId id="265" r:id="rId6"/>
    <p:sldId id="258" r:id="rId7"/>
    <p:sldId id="261" r:id="rId8"/>
    <p:sldId id="259" r:id="rId9"/>
    <p:sldId id="260" r:id="rId10"/>
    <p:sldId id="263" r:id="rId11"/>
    <p:sldId id="26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75858" autoAdjust="0"/>
  </p:normalViewPr>
  <p:slideViewPr>
    <p:cSldViewPr snapToGrid="0">
      <p:cViewPr varScale="1">
        <p:scale>
          <a:sx n="86" d="100"/>
          <a:sy n="86" d="100"/>
        </p:scale>
        <p:origin x="1554"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16AD8F-7727-4539-A262-D31484353AF1}" type="datetimeFigureOut">
              <a:rPr lang="en-GB" smtClean="0"/>
              <a:t>08/07/2020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26231A-240E-44A2-BC7A-E767CD6245E3}" type="slidenum">
              <a:rPr lang="en-GB" smtClean="0"/>
              <a:t>‹#›</a:t>
            </a:fld>
            <a:endParaRPr lang="en-GB"/>
          </a:p>
        </p:txBody>
      </p:sp>
    </p:spTree>
    <p:extLst>
      <p:ext uri="{BB962C8B-B14F-4D97-AF65-F5344CB8AC3E}">
        <p14:creationId xmlns:p14="http://schemas.microsoft.com/office/powerpoint/2010/main" val="811325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Sociologists are interested in using research methods to study patterns and trends in society and behaviour so they can make generalisations such as </a:t>
            </a:r>
            <a:r>
              <a:rPr lang="en-GB" sz="1200" b="1" dirty="0">
                <a:solidFill>
                  <a:srgbClr val="00B050"/>
                </a:solidFill>
              </a:rPr>
              <a:t>‘Lone parent families create criminals’</a:t>
            </a:r>
          </a:p>
          <a:p>
            <a:r>
              <a:rPr lang="en-GB" sz="1200" b="1" dirty="0"/>
              <a:t>‘Girls are more likely to do better at school’</a:t>
            </a:r>
          </a:p>
          <a:p>
            <a:r>
              <a:rPr lang="en-GB" sz="1200" b="1" dirty="0">
                <a:solidFill>
                  <a:srgbClr val="0070C0"/>
                </a:solidFill>
              </a:rPr>
              <a:t>‘ There is a link between low literacy levels and  drug taking’</a:t>
            </a:r>
          </a:p>
          <a:p>
            <a:endParaRPr lang="en-GB" sz="1200" b="1" dirty="0">
              <a:solidFill>
                <a:srgbClr val="0070C0"/>
              </a:solidFill>
            </a:endParaRPr>
          </a:p>
          <a:p>
            <a:r>
              <a:rPr lang="en-GB" sz="1200" b="1" dirty="0">
                <a:solidFill>
                  <a:srgbClr val="0070C0"/>
                </a:solidFill>
              </a:rPr>
              <a:t>Some other interesting questions we tackle are…</a:t>
            </a:r>
          </a:p>
          <a:p>
            <a:endParaRPr lang="en-GB" dirty="0"/>
          </a:p>
        </p:txBody>
      </p:sp>
      <p:sp>
        <p:nvSpPr>
          <p:cNvPr id="4" name="Slide Number Placeholder 3"/>
          <p:cNvSpPr>
            <a:spLocks noGrp="1"/>
          </p:cNvSpPr>
          <p:nvPr>
            <p:ph type="sldNum" sz="quarter" idx="5"/>
          </p:nvPr>
        </p:nvSpPr>
        <p:spPr/>
        <p:txBody>
          <a:bodyPr/>
          <a:lstStyle/>
          <a:p>
            <a:fld id="{A426231A-240E-44A2-BC7A-E767CD6245E3}" type="slidenum">
              <a:rPr lang="en-GB" smtClean="0"/>
              <a:t>2</a:t>
            </a:fld>
            <a:endParaRPr lang="en-GB"/>
          </a:p>
        </p:txBody>
      </p:sp>
    </p:spTree>
    <p:extLst>
      <p:ext uri="{BB962C8B-B14F-4D97-AF65-F5344CB8AC3E}">
        <p14:creationId xmlns:p14="http://schemas.microsoft.com/office/powerpoint/2010/main" val="4084395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32837-C685-4B20-9913-4BEF022BBE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8BA653C-C44B-4028-8C61-F1202693CE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82C1715-09E4-4203-BA8A-7EF5A962CC70}"/>
              </a:ext>
            </a:extLst>
          </p:cNvPr>
          <p:cNvSpPr>
            <a:spLocks noGrp="1"/>
          </p:cNvSpPr>
          <p:nvPr>
            <p:ph type="dt" sz="half" idx="10"/>
          </p:nvPr>
        </p:nvSpPr>
        <p:spPr/>
        <p:txBody>
          <a:bodyPr/>
          <a:lstStyle/>
          <a:p>
            <a:fld id="{F3560312-11B1-4148-83E2-AE95876E4FAF}" type="datetimeFigureOut">
              <a:rPr lang="en-GB" smtClean="0"/>
              <a:t>08/07/2020</a:t>
            </a:fld>
            <a:endParaRPr lang="en-GB"/>
          </a:p>
        </p:txBody>
      </p:sp>
      <p:sp>
        <p:nvSpPr>
          <p:cNvPr id="5" name="Footer Placeholder 4">
            <a:extLst>
              <a:ext uri="{FF2B5EF4-FFF2-40B4-BE49-F238E27FC236}">
                <a16:creationId xmlns:a16="http://schemas.microsoft.com/office/drawing/2014/main" id="{4C54A3A8-14E9-4FEA-B965-434D0986F9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3139E0-A9CD-459C-AA7A-D8C02BA11037}"/>
              </a:ext>
            </a:extLst>
          </p:cNvPr>
          <p:cNvSpPr>
            <a:spLocks noGrp="1"/>
          </p:cNvSpPr>
          <p:nvPr>
            <p:ph type="sldNum" sz="quarter" idx="12"/>
          </p:nvPr>
        </p:nvSpPr>
        <p:spPr/>
        <p:txBody>
          <a:bodyPr/>
          <a:lstStyle/>
          <a:p>
            <a:fld id="{A3C2703F-6FDF-46BE-8430-85C811C369F2}" type="slidenum">
              <a:rPr lang="en-GB" smtClean="0"/>
              <a:t>‹#›</a:t>
            </a:fld>
            <a:endParaRPr lang="en-GB"/>
          </a:p>
        </p:txBody>
      </p:sp>
    </p:spTree>
    <p:extLst>
      <p:ext uri="{BB962C8B-B14F-4D97-AF65-F5344CB8AC3E}">
        <p14:creationId xmlns:p14="http://schemas.microsoft.com/office/powerpoint/2010/main" val="3975736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06B1D-4538-4C85-909C-0965FA15202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56F837C-F25B-4636-A1F0-A49DB1F4BA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4A0B6D-21B6-4204-AAC9-1283E3DA7AD7}"/>
              </a:ext>
            </a:extLst>
          </p:cNvPr>
          <p:cNvSpPr>
            <a:spLocks noGrp="1"/>
          </p:cNvSpPr>
          <p:nvPr>
            <p:ph type="dt" sz="half" idx="10"/>
          </p:nvPr>
        </p:nvSpPr>
        <p:spPr/>
        <p:txBody>
          <a:bodyPr/>
          <a:lstStyle/>
          <a:p>
            <a:fld id="{F3560312-11B1-4148-83E2-AE95876E4FAF}" type="datetimeFigureOut">
              <a:rPr lang="en-GB" smtClean="0"/>
              <a:t>08/07/2020</a:t>
            </a:fld>
            <a:endParaRPr lang="en-GB"/>
          </a:p>
        </p:txBody>
      </p:sp>
      <p:sp>
        <p:nvSpPr>
          <p:cNvPr id="5" name="Footer Placeholder 4">
            <a:extLst>
              <a:ext uri="{FF2B5EF4-FFF2-40B4-BE49-F238E27FC236}">
                <a16:creationId xmlns:a16="http://schemas.microsoft.com/office/drawing/2014/main" id="{9D85AEDE-E138-419D-8141-0777D10047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CFB6E0-0B50-4375-912B-7E0C6DB112F6}"/>
              </a:ext>
            </a:extLst>
          </p:cNvPr>
          <p:cNvSpPr>
            <a:spLocks noGrp="1"/>
          </p:cNvSpPr>
          <p:nvPr>
            <p:ph type="sldNum" sz="quarter" idx="12"/>
          </p:nvPr>
        </p:nvSpPr>
        <p:spPr/>
        <p:txBody>
          <a:bodyPr/>
          <a:lstStyle/>
          <a:p>
            <a:fld id="{A3C2703F-6FDF-46BE-8430-85C811C369F2}" type="slidenum">
              <a:rPr lang="en-GB" smtClean="0"/>
              <a:t>‹#›</a:t>
            </a:fld>
            <a:endParaRPr lang="en-GB"/>
          </a:p>
        </p:txBody>
      </p:sp>
    </p:spTree>
    <p:extLst>
      <p:ext uri="{BB962C8B-B14F-4D97-AF65-F5344CB8AC3E}">
        <p14:creationId xmlns:p14="http://schemas.microsoft.com/office/powerpoint/2010/main" val="1891387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5D6AF4-2FC2-467E-A4F3-5C1FA91C6FC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3900E3F-08CF-44F5-8B32-961518AA3C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1F7AF22-2747-4F39-BCEB-4CB6ED1A1457}"/>
              </a:ext>
            </a:extLst>
          </p:cNvPr>
          <p:cNvSpPr>
            <a:spLocks noGrp="1"/>
          </p:cNvSpPr>
          <p:nvPr>
            <p:ph type="dt" sz="half" idx="10"/>
          </p:nvPr>
        </p:nvSpPr>
        <p:spPr/>
        <p:txBody>
          <a:bodyPr/>
          <a:lstStyle/>
          <a:p>
            <a:fld id="{F3560312-11B1-4148-83E2-AE95876E4FAF}" type="datetimeFigureOut">
              <a:rPr lang="en-GB" smtClean="0"/>
              <a:t>08/07/2020</a:t>
            </a:fld>
            <a:endParaRPr lang="en-GB"/>
          </a:p>
        </p:txBody>
      </p:sp>
      <p:sp>
        <p:nvSpPr>
          <p:cNvPr id="5" name="Footer Placeholder 4">
            <a:extLst>
              <a:ext uri="{FF2B5EF4-FFF2-40B4-BE49-F238E27FC236}">
                <a16:creationId xmlns:a16="http://schemas.microsoft.com/office/drawing/2014/main" id="{E59D46A3-B1C4-4D8B-A18C-50AC6FBCD3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9BE223-4181-4BC2-A019-63CEDF8A651C}"/>
              </a:ext>
            </a:extLst>
          </p:cNvPr>
          <p:cNvSpPr>
            <a:spLocks noGrp="1"/>
          </p:cNvSpPr>
          <p:nvPr>
            <p:ph type="sldNum" sz="quarter" idx="12"/>
          </p:nvPr>
        </p:nvSpPr>
        <p:spPr/>
        <p:txBody>
          <a:bodyPr/>
          <a:lstStyle/>
          <a:p>
            <a:fld id="{A3C2703F-6FDF-46BE-8430-85C811C369F2}" type="slidenum">
              <a:rPr lang="en-GB" smtClean="0"/>
              <a:t>‹#›</a:t>
            </a:fld>
            <a:endParaRPr lang="en-GB"/>
          </a:p>
        </p:txBody>
      </p:sp>
    </p:spTree>
    <p:extLst>
      <p:ext uri="{BB962C8B-B14F-4D97-AF65-F5344CB8AC3E}">
        <p14:creationId xmlns:p14="http://schemas.microsoft.com/office/powerpoint/2010/main" val="238199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5CA1C-C906-4DEB-A0D2-7A43667237F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925C54F-4706-48F9-8472-63022B0D6F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46881E-247C-48E7-83F8-DF282D386258}"/>
              </a:ext>
            </a:extLst>
          </p:cNvPr>
          <p:cNvSpPr>
            <a:spLocks noGrp="1"/>
          </p:cNvSpPr>
          <p:nvPr>
            <p:ph type="dt" sz="half" idx="10"/>
          </p:nvPr>
        </p:nvSpPr>
        <p:spPr/>
        <p:txBody>
          <a:bodyPr/>
          <a:lstStyle/>
          <a:p>
            <a:fld id="{F3560312-11B1-4148-83E2-AE95876E4FAF}" type="datetimeFigureOut">
              <a:rPr lang="en-GB" smtClean="0"/>
              <a:t>08/07/2020</a:t>
            </a:fld>
            <a:endParaRPr lang="en-GB"/>
          </a:p>
        </p:txBody>
      </p:sp>
      <p:sp>
        <p:nvSpPr>
          <p:cNvPr id="5" name="Footer Placeholder 4">
            <a:extLst>
              <a:ext uri="{FF2B5EF4-FFF2-40B4-BE49-F238E27FC236}">
                <a16:creationId xmlns:a16="http://schemas.microsoft.com/office/drawing/2014/main" id="{5C0DB5AA-CC10-4DC2-9B4D-1A8F52DE1C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14B4B9-DDA2-4E66-860B-1C4C37A0EF39}"/>
              </a:ext>
            </a:extLst>
          </p:cNvPr>
          <p:cNvSpPr>
            <a:spLocks noGrp="1"/>
          </p:cNvSpPr>
          <p:nvPr>
            <p:ph type="sldNum" sz="quarter" idx="12"/>
          </p:nvPr>
        </p:nvSpPr>
        <p:spPr/>
        <p:txBody>
          <a:bodyPr/>
          <a:lstStyle/>
          <a:p>
            <a:fld id="{A3C2703F-6FDF-46BE-8430-85C811C369F2}" type="slidenum">
              <a:rPr lang="en-GB" smtClean="0"/>
              <a:t>‹#›</a:t>
            </a:fld>
            <a:endParaRPr lang="en-GB"/>
          </a:p>
        </p:txBody>
      </p:sp>
    </p:spTree>
    <p:extLst>
      <p:ext uri="{BB962C8B-B14F-4D97-AF65-F5344CB8AC3E}">
        <p14:creationId xmlns:p14="http://schemas.microsoft.com/office/powerpoint/2010/main" val="565861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D310E-249F-4A9D-AE81-F0B17475D2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A2DB205-26BD-40DD-9A61-9DAA974D00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A2E2DD-8F05-489B-A40A-727390F40401}"/>
              </a:ext>
            </a:extLst>
          </p:cNvPr>
          <p:cNvSpPr>
            <a:spLocks noGrp="1"/>
          </p:cNvSpPr>
          <p:nvPr>
            <p:ph type="dt" sz="half" idx="10"/>
          </p:nvPr>
        </p:nvSpPr>
        <p:spPr/>
        <p:txBody>
          <a:bodyPr/>
          <a:lstStyle/>
          <a:p>
            <a:fld id="{F3560312-11B1-4148-83E2-AE95876E4FAF}" type="datetimeFigureOut">
              <a:rPr lang="en-GB" smtClean="0"/>
              <a:t>08/07/2020</a:t>
            </a:fld>
            <a:endParaRPr lang="en-GB"/>
          </a:p>
        </p:txBody>
      </p:sp>
      <p:sp>
        <p:nvSpPr>
          <p:cNvPr id="5" name="Footer Placeholder 4">
            <a:extLst>
              <a:ext uri="{FF2B5EF4-FFF2-40B4-BE49-F238E27FC236}">
                <a16:creationId xmlns:a16="http://schemas.microsoft.com/office/drawing/2014/main" id="{2F8EB3F7-4731-44EE-A3EB-4144C3CA95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A14E00-A809-4FFB-928F-525044E10A58}"/>
              </a:ext>
            </a:extLst>
          </p:cNvPr>
          <p:cNvSpPr>
            <a:spLocks noGrp="1"/>
          </p:cNvSpPr>
          <p:nvPr>
            <p:ph type="sldNum" sz="quarter" idx="12"/>
          </p:nvPr>
        </p:nvSpPr>
        <p:spPr/>
        <p:txBody>
          <a:bodyPr/>
          <a:lstStyle/>
          <a:p>
            <a:fld id="{A3C2703F-6FDF-46BE-8430-85C811C369F2}" type="slidenum">
              <a:rPr lang="en-GB" smtClean="0"/>
              <a:t>‹#›</a:t>
            </a:fld>
            <a:endParaRPr lang="en-GB"/>
          </a:p>
        </p:txBody>
      </p:sp>
    </p:spTree>
    <p:extLst>
      <p:ext uri="{BB962C8B-B14F-4D97-AF65-F5344CB8AC3E}">
        <p14:creationId xmlns:p14="http://schemas.microsoft.com/office/powerpoint/2010/main" val="3744244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A7DFE-3F1B-402D-A134-F8E64C93DB4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7F499B-4780-4611-90C3-FA343F2E5E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E448952-4976-4552-A113-7B8EE7C1C3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5F528FB-13AE-4AD7-8BCC-2A8BBB0AF840}"/>
              </a:ext>
            </a:extLst>
          </p:cNvPr>
          <p:cNvSpPr>
            <a:spLocks noGrp="1"/>
          </p:cNvSpPr>
          <p:nvPr>
            <p:ph type="dt" sz="half" idx="10"/>
          </p:nvPr>
        </p:nvSpPr>
        <p:spPr/>
        <p:txBody>
          <a:bodyPr/>
          <a:lstStyle/>
          <a:p>
            <a:fld id="{F3560312-11B1-4148-83E2-AE95876E4FAF}" type="datetimeFigureOut">
              <a:rPr lang="en-GB" smtClean="0"/>
              <a:t>08/07/2020</a:t>
            </a:fld>
            <a:endParaRPr lang="en-GB"/>
          </a:p>
        </p:txBody>
      </p:sp>
      <p:sp>
        <p:nvSpPr>
          <p:cNvPr id="6" name="Footer Placeholder 5">
            <a:extLst>
              <a:ext uri="{FF2B5EF4-FFF2-40B4-BE49-F238E27FC236}">
                <a16:creationId xmlns:a16="http://schemas.microsoft.com/office/drawing/2014/main" id="{CACD7345-155A-406E-83A1-3535D3226FD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BCF5CEB-8D16-4E50-AE42-CB7EAD46B6E9}"/>
              </a:ext>
            </a:extLst>
          </p:cNvPr>
          <p:cNvSpPr>
            <a:spLocks noGrp="1"/>
          </p:cNvSpPr>
          <p:nvPr>
            <p:ph type="sldNum" sz="quarter" idx="12"/>
          </p:nvPr>
        </p:nvSpPr>
        <p:spPr/>
        <p:txBody>
          <a:bodyPr/>
          <a:lstStyle/>
          <a:p>
            <a:fld id="{A3C2703F-6FDF-46BE-8430-85C811C369F2}" type="slidenum">
              <a:rPr lang="en-GB" smtClean="0"/>
              <a:t>‹#›</a:t>
            </a:fld>
            <a:endParaRPr lang="en-GB"/>
          </a:p>
        </p:txBody>
      </p:sp>
    </p:spTree>
    <p:extLst>
      <p:ext uri="{BB962C8B-B14F-4D97-AF65-F5344CB8AC3E}">
        <p14:creationId xmlns:p14="http://schemas.microsoft.com/office/powerpoint/2010/main" val="1317458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50869-9D6E-40F4-B819-3A20D7B051A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CE6613F-99C8-4DAD-8AD1-5B687739C1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23C7C2-3301-4475-94A7-6FB8B2A838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98DF03C-EBF8-44F5-98D7-975A50A3F2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EBCCE8-CD73-44A4-8B83-C8D13236E6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3FB13EB-CA3C-4A36-A83A-A359D9A0B138}"/>
              </a:ext>
            </a:extLst>
          </p:cNvPr>
          <p:cNvSpPr>
            <a:spLocks noGrp="1"/>
          </p:cNvSpPr>
          <p:nvPr>
            <p:ph type="dt" sz="half" idx="10"/>
          </p:nvPr>
        </p:nvSpPr>
        <p:spPr/>
        <p:txBody>
          <a:bodyPr/>
          <a:lstStyle/>
          <a:p>
            <a:fld id="{F3560312-11B1-4148-83E2-AE95876E4FAF}" type="datetimeFigureOut">
              <a:rPr lang="en-GB" smtClean="0"/>
              <a:t>08/07/2020</a:t>
            </a:fld>
            <a:endParaRPr lang="en-GB"/>
          </a:p>
        </p:txBody>
      </p:sp>
      <p:sp>
        <p:nvSpPr>
          <p:cNvPr id="8" name="Footer Placeholder 7">
            <a:extLst>
              <a:ext uri="{FF2B5EF4-FFF2-40B4-BE49-F238E27FC236}">
                <a16:creationId xmlns:a16="http://schemas.microsoft.com/office/drawing/2014/main" id="{D48B78F6-B335-4FFC-BA95-A7646950341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CFF4B20-DA2B-4BFA-B059-6B5758F1BA51}"/>
              </a:ext>
            </a:extLst>
          </p:cNvPr>
          <p:cNvSpPr>
            <a:spLocks noGrp="1"/>
          </p:cNvSpPr>
          <p:nvPr>
            <p:ph type="sldNum" sz="quarter" idx="12"/>
          </p:nvPr>
        </p:nvSpPr>
        <p:spPr/>
        <p:txBody>
          <a:bodyPr/>
          <a:lstStyle/>
          <a:p>
            <a:fld id="{A3C2703F-6FDF-46BE-8430-85C811C369F2}" type="slidenum">
              <a:rPr lang="en-GB" smtClean="0"/>
              <a:t>‹#›</a:t>
            </a:fld>
            <a:endParaRPr lang="en-GB"/>
          </a:p>
        </p:txBody>
      </p:sp>
    </p:spTree>
    <p:extLst>
      <p:ext uri="{BB962C8B-B14F-4D97-AF65-F5344CB8AC3E}">
        <p14:creationId xmlns:p14="http://schemas.microsoft.com/office/powerpoint/2010/main" val="1692122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BAF12-BC35-4892-ADD8-32A0A079C7F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C66A123-1BB1-4F17-B278-A50BF33E9802}"/>
              </a:ext>
            </a:extLst>
          </p:cNvPr>
          <p:cNvSpPr>
            <a:spLocks noGrp="1"/>
          </p:cNvSpPr>
          <p:nvPr>
            <p:ph type="dt" sz="half" idx="10"/>
          </p:nvPr>
        </p:nvSpPr>
        <p:spPr/>
        <p:txBody>
          <a:bodyPr/>
          <a:lstStyle/>
          <a:p>
            <a:fld id="{F3560312-11B1-4148-83E2-AE95876E4FAF}" type="datetimeFigureOut">
              <a:rPr lang="en-GB" smtClean="0"/>
              <a:t>08/07/2020</a:t>
            </a:fld>
            <a:endParaRPr lang="en-GB"/>
          </a:p>
        </p:txBody>
      </p:sp>
      <p:sp>
        <p:nvSpPr>
          <p:cNvPr id="4" name="Footer Placeholder 3">
            <a:extLst>
              <a:ext uri="{FF2B5EF4-FFF2-40B4-BE49-F238E27FC236}">
                <a16:creationId xmlns:a16="http://schemas.microsoft.com/office/drawing/2014/main" id="{7D2D7F9E-A080-41A5-A633-D711AED4A55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523586A-2577-4651-BDF6-82C132B85C6D}"/>
              </a:ext>
            </a:extLst>
          </p:cNvPr>
          <p:cNvSpPr>
            <a:spLocks noGrp="1"/>
          </p:cNvSpPr>
          <p:nvPr>
            <p:ph type="sldNum" sz="quarter" idx="12"/>
          </p:nvPr>
        </p:nvSpPr>
        <p:spPr/>
        <p:txBody>
          <a:bodyPr/>
          <a:lstStyle/>
          <a:p>
            <a:fld id="{A3C2703F-6FDF-46BE-8430-85C811C369F2}" type="slidenum">
              <a:rPr lang="en-GB" smtClean="0"/>
              <a:t>‹#›</a:t>
            </a:fld>
            <a:endParaRPr lang="en-GB"/>
          </a:p>
        </p:txBody>
      </p:sp>
    </p:spTree>
    <p:extLst>
      <p:ext uri="{BB962C8B-B14F-4D97-AF65-F5344CB8AC3E}">
        <p14:creationId xmlns:p14="http://schemas.microsoft.com/office/powerpoint/2010/main" val="2992233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FEEA9F-2437-47F3-99E8-438E485019C3}"/>
              </a:ext>
            </a:extLst>
          </p:cNvPr>
          <p:cNvSpPr>
            <a:spLocks noGrp="1"/>
          </p:cNvSpPr>
          <p:nvPr>
            <p:ph type="dt" sz="half" idx="10"/>
          </p:nvPr>
        </p:nvSpPr>
        <p:spPr/>
        <p:txBody>
          <a:bodyPr/>
          <a:lstStyle/>
          <a:p>
            <a:fld id="{F3560312-11B1-4148-83E2-AE95876E4FAF}" type="datetimeFigureOut">
              <a:rPr lang="en-GB" smtClean="0"/>
              <a:t>08/07/2020</a:t>
            </a:fld>
            <a:endParaRPr lang="en-GB"/>
          </a:p>
        </p:txBody>
      </p:sp>
      <p:sp>
        <p:nvSpPr>
          <p:cNvPr id="3" name="Footer Placeholder 2">
            <a:extLst>
              <a:ext uri="{FF2B5EF4-FFF2-40B4-BE49-F238E27FC236}">
                <a16:creationId xmlns:a16="http://schemas.microsoft.com/office/drawing/2014/main" id="{522E5540-F1E1-4828-B888-BFB7A8AD73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101C363-DEC4-4EE2-8B3A-03E5093D1A47}"/>
              </a:ext>
            </a:extLst>
          </p:cNvPr>
          <p:cNvSpPr>
            <a:spLocks noGrp="1"/>
          </p:cNvSpPr>
          <p:nvPr>
            <p:ph type="sldNum" sz="quarter" idx="12"/>
          </p:nvPr>
        </p:nvSpPr>
        <p:spPr/>
        <p:txBody>
          <a:bodyPr/>
          <a:lstStyle/>
          <a:p>
            <a:fld id="{A3C2703F-6FDF-46BE-8430-85C811C369F2}" type="slidenum">
              <a:rPr lang="en-GB" smtClean="0"/>
              <a:t>‹#›</a:t>
            </a:fld>
            <a:endParaRPr lang="en-GB"/>
          </a:p>
        </p:txBody>
      </p:sp>
    </p:spTree>
    <p:extLst>
      <p:ext uri="{BB962C8B-B14F-4D97-AF65-F5344CB8AC3E}">
        <p14:creationId xmlns:p14="http://schemas.microsoft.com/office/powerpoint/2010/main" val="1571791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1576E-AAF8-4EC8-B52A-BE409C7761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E523BC2-0923-43FB-88BC-56F560CF1B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0AD6027-9213-4BAF-AF44-D100582E4C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96165F-CADF-4BD1-A265-0883C284A613}"/>
              </a:ext>
            </a:extLst>
          </p:cNvPr>
          <p:cNvSpPr>
            <a:spLocks noGrp="1"/>
          </p:cNvSpPr>
          <p:nvPr>
            <p:ph type="dt" sz="half" idx="10"/>
          </p:nvPr>
        </p:nvSpPr>
        <p:spPr/>
        <p:txBody>
          <a:bodyPr/>
          <a:lstStyle/>
          <a:p>
            <a:fld id="{F3560312-11B1-4148-83E2-AE95876E4FAF}" type="datetimeFigureOut">
              <a:rPr lang="en-GB" smtClean="0"/>
              <a:t>08/07/2020</a:t>
            </a:fld>
            <a:endParaRPr lang="en-GB"/>
          </a:p>
        </p:txBody>
      </p:sp>
      <p:sp>
        <p:nvSpPr>
          <p:cNvPr id="6" name="Footer Placeholder 5">
            <a:extLst>
              <a:ext uri="{FF2B5EF4-FFF2-40B4-BE49-F238E27FC236}">
                <a16:creationId xmlns:a16="http://schemas.microsoft.com/office/drawing/2014/main" id="{8FE2B42D-C356-4599-8E65-21AE4BFE575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881F955-5002-4F64-9965-88E0CBD187A5}"/>
              </a:ext>
            </a:extLst>
          </p:cNvPr>
          <p:cNvSpPr>
            <a:spLocks noGrp="1"/>
          </p:cNvSpPr>
          <p:nvPr>
            <p:ph type="sldNum" sz="quarter" idx="12"/>
          </p:nvPr>
        </p:nvSpPr>
        <p:spPr/>
        <p:txBody>
          <a:bodyPr/>
          <a:lstStyle/>
          <a:p>
            <a:fld id="{A3C2703F-6FDF-46BE-8430-85C811C369F2}" type="slidenum">
              <a:rPr lang="en-GB" smtClean="0"/>
              <a:t>‹#›</a:t>
            </a:fld>
            <a:endParaRPr lang="en-GB"/>
          </a:p>
        </p:txBody>
      </p:sp>
    </p:spTree>
    <p:extLst>
      <p:ext uri="{BB962C8B-B14F-4D97-AF65-F5344CB8AC3E}">
        <p14:creationId xmlns:p14="http://schemas.microsoft.com/office/powerpoint/2010/main" val="3497798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7FB00-B4CB-453A-88C6-D8E036A697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D5FD8F6-EAAC-45AB-AA2B-D81E821822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75002C9-7C6F-4B8F-9E63-F845B7457D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002B1C-A4BA-4E92-886B-6A696DD1E65C}"/>
              </a:ext>
            </a:extLst>
          </p:cNvPr>
          <p:cNvSpPr>
            <a:spLocks noGrp="1"/>
          </p:cNvSpPr>
          <p:nvPr>
            <p:ph type="dt" sz="half" idx="10"/>
          </p:nvPr>
        </p:nvSpPr>
        <p:spPr/>
        <p:txBody>
          <a:bodyPr/>
          <a:lstStyle/>
          <a:p>
            <a:fld id="{F3560312-11B1-4148-83E2-AE95876E4FAF}" type="datetimeFigureOut">
              <a:rPr lang="en-GB" smtClean="0"/>
              <a:t>08/07/2020</a:t>
            </a:fld>
            <a:endParaRPr lang="en-GB"/>
          </a:p>
        </p:txBody>
      </p:sp>
      <p:sp>
        <p:nvSpPr>
          <p:cNvPr id="6" name="Footer Placeholder 5">
            <a:extLst>
              <a:ext uri="{FF2B5EF4-FFF2-40B4-BE49-F238E27FC236}">
                <a16:creationId xmlns:a16="http://schemas.microsoft.com/office/drawing/2014/main" id="{B255F605-C421-4357-B2E8-90A72073266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D83E0FF-5F83-4D53-9542-0ABE829207A5}"/>
              </a:ext>
            </a:extLst>
          </p:cNvPr>
          <p:cNvSpPr>
            <a:spLocks noGrp="1"/>
          </p:cNvSpPr>
          <p:nvPr>
            <p:ph type="sldNum" sz="quarter" idx="12"/>
          </p:nvPr>
        </p:nvSpPr>
        <p:spPr/>
        <p:txBody>
          <a:bodyPr/>
          <a:lstStyle/>
          <a:p>
            <a:fld id="{A3C2703F-6FDF-46BE-8430-85C811C369F2}" type="slidenum">
              <a:rPr lang="en-GB" smtClean="0"/>
              <a:t>‹#›</a:t>
            </a:fld>
            <a:endParaRPr lang="en-GB"/>
          </a:p>
        </p:txBody>
      </p:sp>
    </p:spTree>
    <p:extLst>
      <p:ext uri="{BB962C8B-B14F-4D97-AF65-F5344CB8AC3E}">
        <p14:creationId xmlns:p14="http://schemas.microsoft.com/office/powerpoint/2010/main" val="3427144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114673-6DC5-48A6-8CA5-69E66386BD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60BA2B7-54A0-4ED7-B9CB-45A29A2023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30A1F3-9404-4AF6-8853-5014F22468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560312-11B1-4148-83E2-AE95876E4FAF}" type="datetimeFigureOut">
              <a:rPr lang="en-GB" smtClean="0"/>
              <a:t>08/07/2020</a:t>
            </a:fld>
            <a:endParaRPr lang="en-GB"/>
          </a:p>
        </p:txBody>
      </p:sp>
      <p:sp>
        <p:nvSpPr>
          <p:cNvPr id="5" name="Footer Placeholder 4">
            <a:extLst>
              <a:ext uri="{FF2B5EF4-FFF2-40B4-BE49-F238E27FC236}">
                <a16:creationId xmlns:a16="http://schemas.microsoft.com/office/drawing/2014/main" id="{1B22A691-8D81-4C29-B9AD-D9CFFF4D86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8593B9F-451C-4513-B66F-1A165F341E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C2703F-6FDF-46BE-8430-85C811C369F2}" type="slidenum">
              <a:rPr lang="en-GB" smtClean="0"/>
              <a:t>‹#›</a:t>
            </a:fld>
            <a:endParaRPr lang="en-GB"/>
          </a:p>
        </p:txBody>
      </p:sp>
    </p:spTree>
    <p:extLst>
      <p:ext uri="{BB962C8B-B14F-4D97-AF65-F5344CB8AC3E}">
        <p14:creationId xmlns:p14="http://schemas.microsoft.com/office/powerpoint/2010/main" val="322565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m4a"/><Relationship Id="rId7" Type="http://schemas.openxmlformats.org/officeDocument/2006/relationships/image" Target="../media/image3.png"/><Relationship Id="rId12" Type="http://schemas.openxmlformats.org/officeDocument/2006/relationships/image" Target="../media/image2.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1.png"/><Relationship Id="rId11" Type="http://schemas.openxmlformats.org/officeDocument/2006/relationships/image" Target="../media/image7.png"/><Relationship Id="rId5" Type="http://schemas.openxmlformats.org/officeDocument/2006/relationships/notesSlide" Target="../notesSlides/notesSlide1.xml"/><Relationship Id="rId10" Type="http://schemas.openxmlformats.org/officeDocument/2006/relationships/image" Target="../media/image6.png"/><Relationship Id="rId4" Type="http://schemas.openxmlformats.org/officeDocument/2006/relationships/slideLayout" Target="../slideLayouts/slideLayout7.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1.png"/><Relationship Id="rId4" Type="http://schemas.openxmlformats.org/officeDocument/2006/relationships/image" Target="../media/image9.png"/><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4.png"/><Relationship Id="rId5" Type="http://schemas.openxmlformats.org/officeDocument/2006/relationships/image" Target="../media/image1.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854F83-F3DF-4332-B6AD-08082A0FB881}"/>
              </a:ext>
            </a:extLst>
          </p:cNvPr>
          <p:cNvSpPr txBox="1">
            <a:spLocks/>
          </p:cNvSpPr>
          <p:nvPr/>
        </p:nvSpPr>
        <p:spPr>
          <a:xfrm>
            <a:off x="914400" y="1122363"/>
            <a:ext cx="10363200" cy="2387600"/>
          </a:xfrm>
          <a:prstGeom prst="rect">
            <a:avLst/>
          </a:prstGeom>
          <a:solidFill>
            <a:schemeClr val="accent5">
              <a:lumMod val="60000"/>
              <a:lumOff val="40000"/>
            </a:schemeClr>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9600" b="1" dirty="0">
                <a:solidFill>
                  <a:schemeClr val="bg1"/>
                </a:solidFill>
              </a:rPr>
              <a:t>A-Level Sociology</a:t>
            </a:r>
          </a:p>
        </p:txBody>
      </p:sp>
      <p:sp>
        <p:nvSpPr>
          <p:cNvPr id="5" name="Subtitle 2">
            <a:extLst>
              <a:ext uri="{FF2B5EF4-FFF2-40B4-BE49-F238E27FC236}">
                <a16:creationId xmlns:a16="http://schemas.microsoft.com/office/drawing/2014/main" id="{9F5DDD60-AB1B-4E84-B68B-2BFD7BA349A0}"/>
              </a:ext>
            </a:extLst>
          </p:cNvPr>
          <p:cNvSpPr txBox="1">
            <a:spLocks/>
          </p:cNvSpPr>
          <p:nvPr/>
        </p:nvSpPr>
        <p:spPr>
          <a:xfrm>
            <a:off x="3291840" y="3731714"/>
            <a:ext cx="5608320" cy="2704010"/>
          </a:xfrm>
          <a:prstGeom prst="rect">
            <a:avLst/>
          </a:prstGeom>
          <a:solidFill>
            <a:schemeClr val="accent1">
              <a:lumMod val="20000"/>
              <a:lumOff val="80000"/>
            </a:schemeClr>
          </a:solidFill>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u="sng" dirty="0"/>
              <a:t>In this session:</a:t>
            </a:r>
          </a:p>
          <a:p>
            <a:pPr marL="457200" indent="-457200" algn="l">
              <a:buFont typeface="Arial" panose="020B0604020202020204" pitchFamily="34" charset="0"/>
              <a:buChar char="•"/>
            </a:pPr>
            <a:r>
              <a:rPr lang="en-GB" sz="2800" dirty="0"/>
              <a:t>Outline of the course </a:t>
            </a:r>
          </a:p>
          <a:p>
            <a:pPr marL="457200" indent="-457200" algn="l">
              <a:buFont typeface="Arial" panose="020B0604020202020204" pitchFamily="34" charset="0"/>
              <a:buChar char="•"/>
            </a:pPr>
            <a:r>
              <a:rPr lang="en-GB" sz="2800" dirty="0"/>
              <a:t>What you can do with Sociology </a:t>
            </a:r>
          </a:p>
          <a:p>
            <a:pPr marL="457200" indent="-457200" algn="l">
              <a:buFont typeface="Arial" panose="020B0604020202020204" pitchFamily="34" charset="0"/>
              <a:buChar char="•"/>
            </a:pPr>
            <a:r>
              <a:rPr lang="en-GB" sz="2800" dirty="0"/>
              <a:t>Successes and destinations </a:t>
            </a:r>
          </a:p>
          <a:p>
            <a:pPr marL="457200" indent="-457200" algn="l">
              <a:buFont typeface="Arial" panose="020B0604020202020204" pitchFamily="34" charset="0"/>
              <a:buChar char="•"/>
            </a:pPr>
            <a:r>
              <a:rPr lang="en-GB" sz="2800" dirty="0"/>
              <a:t>Student voice </a:t>
            </a:r>
          </a:p>
        </p:txBody>
      </p:sp>
      <p:sp>
        <p:nvSpPr>
          <p:cNvPr id="6" name="Rectangle 5">
            <a:extLst>
              <a:ext uri="{FF2B5EF4-FFF2-40B4-BE49-F238E27FC236}">
                <a16:creationId xmlns:a16="http://schemas.microsoft.com/office/drawing/2014/main" id="{7B1971CA-6646-47D7-90A2-BBC824409838}"/>
              </a:ext>
            </a:extLst>
          </p:cNvPr>
          <p:cNvSpPr/>
          <p:nvPr/>
        </p:nvSpPr>
        <p:spPr>
          <a:xfrm>
            <a:off x="0" y="130629"/>
            <a:ext cx="12192000" cy="400110"/>
          </a:xfrm>
          <a:prstGeom prst="rect">
            <a:avLst/>
          </a:prstGeom>
          <a:solidFill>
            <a:schemeClr val="accent5">
              <a:lumMod val="60000"/>
              <a:lumOff val="40000"/>
            </a:schemeClr>
          </a:solidFill>
        </p:spPr>
        <p:txBody>
          <a:bodyPr wrap="square">
            <a:spAutoFit/>
          </a:bodyPr>
          <a:lstStyle/>
          <a:p>
            <a:pPr algn="ctr"/>
            <a:r>
              <a:rPr lang="en-US" sz="2000" b="1" i="1" dirty="0">
                <a:solidFill>
                  <a:schemeClr val="bg1"/>
                </a:solidFill>
              </a:rPr>
              <a:t>“Sociology may be defined as the study of society; that is of the web of human interactions and relationships”.</a:t>
            </a:r>
          </a:p>
        </p:txBody>
      </p:sp>
      <p:pic>
        <p:nvPicPr>
          <p:cNvPr id="7" name="Picture 6">
            <a:extLst>
              <a:ext uri="{FF2B5EF4-FFF2-40B4-BE49-F238E27FC236}">
                <a16:creationId xmlns:a16="http://schemas.microsoft.com/office/drawing/2014/main" id="{0E7410CC-3649-404A-83BA-D599553CD299}"/>
              </a:ext>
            </a:extLst>
          </p:cNvPr>
          <p:cNvPicPr>
            <a:picLocks noChangeAspect="1"/>
          </p:cNvPicPr>
          <p:nvPr/>
        </p:nvPicPr>
        <p:blipFill>
          <a:blip r:embed="rId4"/>
          <a:stretch>
            <a:fillRect/>
          </a:stretch>
        </p:blipFill>
        <p:spPr>
          <a:xfrm>
            <a:off x="9744075" y="6200775"/>
            <a:ext cx="2447925" cy="657225"/>
          </a:xfrm>
          <a:prstGeom prst="rect">
            <a:avLst/>
          </a:prstGeom>
        </p:spPr>
      </p:pic>
      <p:pic>
        <p:nvPicPr>
          <p:cNvPr id="2" name="Audio 1">
            <a:hlinkClick r:id="" action="ppaction://media"/>
            <a:extLst>
              <a:ext uri="{FF2B5EF4-FFF2-40B4-BE49-F238E27FC236}">
                <a16:creationId xmlns:a16="http://schemas.microsoft.com/office/drawing/2014/main" id="{4C740913-CF7D-427D-BBA2-A7BD90DBD2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99509034"/>
      </p:ext>
    </p:extLst>
  </p:cSld>
  <p:clrMapOvr>
    <a:masterClrMapping/>
  </p:clrMapOvr>
  <mc:AlternateContent xmlns:mc="http://schemas.openxmlformats.org/markup-compatibility/2006" xmlns:p14="http://schemas.microsoft.com/office/powerpoint/2010/main">
    <mc:Choice Requires="p14">
      <p:transition spd="slow" p14:dur="2000" advTm="26745"/>
    </mc:Choice>
    <mc:Fallback xmlns="">
      <p:transition spd="slow" advTm="26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365FA-F6B2-4D32-B342-8CA30760FC6F}"/>
              </a:ext>
            </a:extLst>
          </p:cNvPr>
          <p:cNvSpPr txBox="1">
            <a:spLocks/>
          </p:cNvSpPr>
          <p:nvPr/>
        </p:nvSpPr>
        <p:spPr>
          <a:xfrm>
            <a:off x="0" y="0"/>
            <a:ext cx="12192000" cy="731804"/>
          </a:xfrm>
          <a:prstGeom prst="rect">
            <a:avLst/>
          </a:prstGeom>
          <a:solidFill>
            <a:schemeClr val="accent5">
              <a:lumMod val="60000"/>
              <a:lumOff val="40000"/>
            </a:schemeClr>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bg1"/>
                </a:solidFill>
                <a:ea typeface="Adobe Fan Heiti Std B" panose="020B0700000000000000" pitchFamily="34" charset="-128"/>
              </a:rPr>
              <a:t>What is Sociology?</a:t>
            </a:r>
          </a:p>
        </p:txBody>
      </p:sp>
      <p:pic>
        <p:nvPicPr>
          <p:cNvPr id="3" name="Picture 2">
            <a:extLst>
              <a:ext uri="{FF2B5EF4-FFF2-40B4-BE49-F238E27FC236}">
                <a16:creationId xmlns:a16="http://schemas.microsoft.com/office/drawing/2014/main" id="{7EA1EA18-19A1-4A75-863E-60132E949823}"/>
              </a:ext>
            </a:extLst>
          </p:cNvPr>
          <p:cNvPicPr>
            <a:picLocks noChangeAspect="1"/>
          </p:cNvPicPr>
          <p:nvPr/>
        </p:nvPicPr>
        <p:blipFill>
          <a:blip r:embed="rId6"/>
          <a:stretch>
            <a:fillRect/>
          </a:stretch>
        </p:blipFill>
        <p:spPr>
          <a:xfrm>
            <a:off x="8969339" y="0"/>
            <a:ext cx="3222661" cy="865228"/>
          </a:xfrm>
          <a:prstGeom prst="rect">
            <a:avLst/>
          </a:prstGeom>
        </p:spPr>
      </p:pic>
      <p:pic>
        <p:nvPicPr>
          <p:cNvPr id="4" name="Picture 3">
            <a:extLst>
              <a:ext uri="{FF2B5EF4-FFF2-40B4-BE49-F238E27FC236}">
                <a16:creationId xmlns:a16="http://schemas.microsoft.com/office/drawing/2014/main" id="{79369366-AA6B-46EB-B425-829FB11D2C58}"/>
              </a:ext>
            </a:extLst>
          </p:cNvPr>
          <p:cNvPicPr>
            <a:picLocks noChangeAspect="1"/>
          </p:cNvPicPr>
          <p:nvPr/>
        </p:nvPicPr>
        <p:blipFill>
          <a:blip r:embed="rId7"/>
          <a:stretch>
            <a:fillRect/>
          </a:stretch>
        </p:blipFill>
        <p:spPr>
          <a:xfrm>
            <a:off x="308273" y="876259"/>
            <a:ext cx="5396060" cy="5351546"/>
          </a:xfrm>
          <a:prstGeom prst="rect">
            <a:avLst/>
          </a:prstGeom>
        </p:spPr>
      </p:pic>
      <p:pic>
        <p:nvPicPr>
          <p:cNvPr id="5" name="Picture 4">
            <a:extLst>
              <a:ext uri="{FF2B5EF4-FFF2-40B4-BE49-F238E27FC236}">
                <a16:creationId xmlns:a16="http://schemas.microsoft.com/office/drawing/2014/main" id="{6B515B11-C984-4E01-AA34-100B7A6D32AF}"/>
              </a:ext>
            </a:extLst>
          </p:cNvPr>
          <p:cNvPicPr>
            <a:picLocks noChangeAspect="1"/>
          </p:cNvPicPr>
          <p:nvPr/>
        </p:nvPicPr>
        <p:blipFill>
          <a:blip r:embed="rId8"/>
          <a:stretch>
            <a:fillRect/>
          </a:stretch>
        </p:blipFill>
        <p:spPr>
          <a:xfrm>
            <a:off x="5792396" y="1070027"/>
            <a:ext cx="6072504" cy="5351546"/>
          </a:xfrm>
          <a:prstGeom prst="rect">
            <a:avLst/>
          </a:prstGeom>
        </p:spPr>
      </p:pic>
      <p:pic>
        <p:nvPicPr>
          <p:cNvPr id="6" name="Picture 5">
            <a:extLst>
              <a:ext uri="{FF2B5EF4-FFF2-40B4-BE49-F238E27FC236}">
                <a16:creationId xmlns:a16="http://schemas.microsoft.com/office/drawing/2014/main" id="{F2172646-5E37-41D0-A944-39917FE8D7E0}"/>
              </a:ext>
            </a:extLst>
          </p:cNvPr>
          <p:cNvPicPr>
            <a:picLocks noChangeAspect="1"/>
          </p:cNvPicPr>
          <p:nvPr/>
        </p:nvPicPr>
        <p:blipFill>
          <a:blip r:embed="rId9"/>
          <a:stretch>
            <a:fillRect/>
          </a:stretch>
        </p:blipFill>
        <p:spPr>
          <a:xfrm>
            <a:off x="197411" y="876259"/>
            <a:ext cx="5918754" cy="5545314"/>
          </a:xfrm>
          <a:prstGeom prst="rect">
            <a:avLst/>
          </a:prstGeom>
        </p:spPr>
      </p:pic>
      <p:pic>
        <p:nvPicPr>
          <p:cNvPr id="7" name="Picture 6">
            <a:extLst>
              <a:ext uri="{FF2B5EF4-FFF2-40B4-BE49-F238E27FC236}">
                <a16:creationId xmlns:a16="http://schemas.microsoft.com/office/drawing/2014/main" id="{3D5E9BEB-3E45-48F1-A407-62FAE47038D9}"/>
              </a:ext>
            </a:extLst>
          </p:cNvPr>
          <p:cNvPicPr>
            <a:picLocks noChangeAspect="1"/>
          </p:cNvPicPr>
          <p:nvPr/>
        </p:nvPicPr>
        <p:blipFill>
          <a:blip r:embed="rId10"/>
          <a:stretch>
            <a:fillRect/>
          </a:stretch>
        </p:blipFill>
        <p:spPr>
          <a:xfrm>
            <a:off x="6096000" y="794271"/>
            <a:ext cx="5768900" cy="5720286"/>
          </a:xfrm>
          <a:prstGeom prst="rect">
            <a:avLst/>
          </a:prstGeom>
        </p:spPr>
      </p:pic>
      <p:pic>
        <p:nvPicPr>
          <p:cNvPr id="8" name="Picture 7">
            <a:extLst>
              <a:ext uri="{FF2B5EF4-FFF2-40B4-BE49-F238E27FC236}">
                <a16:creationId xmlns:a16="http://schemas.microsoft.com/office/drawing/2014/main" id="{895F80DD-EF6C-4161-B7EA-FA16FBF7F78A}"/>
              </a:ext>
            </a:extLst>
          </p:cNvPr>
          <p:cNvPicPr>
            <a:picLocks noChangeAspect="1"/>
          </p:cNvPicPr>
          <p:nvPr/>
        </p:nvPicPr>
        <p:blipFill>
          <a:blip r:embed="rId11"/>
          <a:stretch>
            <a:fillRect/>
          </a:stretch>
        </p:blipFill>
        <p:spPr>
          <a:xfrm>
            <a:off x="2531149" y="662313"/>
            <a:ext cx="6213205" cy="6195687"/>
          </a:xfrm>
          <a:prstGeom prst="rect">
            <a:avLst/>
          </a:prstGeom>
        </p:spPr>
      </p:pic>
      <p:pic>
        <p:nvPicPr>
          <p:cNvPr id="9" name="Audio 8">
            <a:hlinkClick r:id="" action="ppaction://media"/>
            <a:extLst>
              <a:ext uri="{FF2B5EF4-FFF2-40B4-BE49-F238E27FC236}">
                <a16:creationId xmlns:a16="http://schemas.microsoft.com/office/drawing/2014/main" id="{2F8D1292-12FD-49BA-9C5B-3FB523CF1FB4}"/>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609074652"/>
      </p:ext>
    </p:extLst>
  </p:cSld>
  <p:clrMapOvr>
    <a:masterClrMapping/>
  </p:clrMapOvr>
  <mc:AlternateContent xmlns:mc="http://schemas.openxmlformats.org/markup-compatibility/2006" xmlns:p14="http://schemas.microsoft.com/office/powerpoint/2010/main">
    <mc:Choice Requires="p14">
      <p:transition spd="slow" p14:dur="2000" advTm="38845"/>
    </mc:Choice>
    <mc:Fallback xmlns="">
      <p:transition spd="slow" advTm="38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31804"/>
          </a:xfrm>
          <a:solidFill>
            <a:schemeClr val="accent5">
              <a:lumMod val="60000"/>
              <a:lumOff val="40000"/>
            </a:schemeClr>
          </a:solidFill>
        </p:spPr>
        <p:txBody>
          <a:bodyPr>
            <a:noAutofit/>
          </a:bodyPr>
          <a:lstStyle/>
          <a:p>
            <a:r>
              <a:rPr lang="en-GB" dirty="0">
                <a:solidFill>
                  <a:schemeClr val="bg1"/>
                </a:solidFill>
                <a:ea typeface="Adobe Fan Heiti Std B" panose="020B0700000000000000" pitchFamily="34" charset="-128"/>
              </a:rPr>
              <a:t>Course Outline</a:t>
            </a:r>
          </a:p>
        </p:txBody>
      </p:sp>
      <p:sp>
        <p:nvSpPr>
          <p:cNvPr id="3" name="Content Placeholder 2"/>
          <p:cNvSpPr>
            <a:spLocks noGrp="1"/>
          </p:cNvSpPr>
          <p:nvPr>
            <p:ph idx="1"/>
          </p:nvPr>
        </p:nvSpPr>
        <p:spPr>
          <a:xfrm>
            <a:off x="6466425" y="865228"/>
            <a:ext cx="5587525" cy="5721532"/>
          </a:xfrm>
        </p:spPr>
        <p:style>
          <a:lnRef idx="2">
            <a:schemeClr val="accent2"/>
          </a:lnRef>
          <a:fillRef idx="1">
            <a:schemeClr val="lt1"/>
          </a:fillRef>
          <a:effectRef idx="0">
            <a:schemeClr val="accent2"/>
          </a:effectRef>
          <a:fontRef idx="minor">
            <a:schemeClr val="dk1"/>
          </a:fontRef>
        </p:style>
        <p:txBody>
          <a:bodyPr>
            <a:noAutofit/>
          </a:bodyPr>
          <a:lstStyle/>
          <a:p>
            <a:pPr marL="0" lvl="0" indent="0">
              <a:lnSpc>
                <a:spcPct val="100000"/>
              </a:lnSpc>
              <a:spcBef>
                <a:spcPct val="20000"/>
              </a:spcBef>
              <a:buNone/>
              <a:defRPr/>
            </a:pPr>
            <a:r>
              <a:rPr lang="en-GB" sz="1800" b="1" u="sng" dirty="0">
                <a:solidFill>
                  <a:srgbClr val="0070C0"/>
                </a:solidFill>
              </a:rPr>
              <a:t>Year 1:</a:t>
            </a:r>
          </a:p>
          <a:p>
            <a:pPr>
              <a:lnSpc>
                <a:spcPct val="100000"/>
              </a:lnSpc>
              <a:spcBef>
                <a:spcPct val="20000"/>
              </a:spcBef>
              <a:defRPr/>
            </a:pPr>
            <a:r>
              <a:rPr lang="en-GB" sz="1800" dirty="0">
                <a:solidFill>
                  <a:sysClr val="windowText" lastClr="000000"/>
                </a:solidFill>
              </a:rPr>
              <a:t>Families &amp; households</a:t>
            </a:r>
          </a:p>
          <a:p>
            <a:pPr>
              <a:lnSpc>
                <a:spcPct val="100000"/>
              </a:lnSpc>
              <a:spcBef>
                <a:spcPct val="20000"/>
              </a:spcBef>
              <a:defRPr/>
            </a:pPr>
            <a:r>
              <a:rPr lang="en-GB" sz="1800" dirty="0">
                <a:solidFill>
                  <a:sysClr val="windowText" lastClr="000000"/>
                </a:solidFill>
              </a:rPr>
              <a:t>E</a:t>
            </a:r>
            <a:r>
              <a:rPr lang="en-GB" sz="1800" dirty="0"/>
              <a:t>ducation</a:t>
            </a:r>
            <a:r>
              <a:rPr lang="en-US" sz="1800" dirty="0"/>
              <a:t> and methods in context: You’ll consider the role of education in society. For example as part of your studies you’ll look into gender and ethnicity differences in school achievement. You’ll also learn how to apply your own sociology research methods to the study of education. </a:t>
            </a:r>
          </a:p>
          <a:p>
            <a:pPr>
              <a:lnSpc>
                <a:spcPct val="100000"/>
              </a:lnSpc>
              <a:spcBef>
                <a:spcPct val="20000"/>
              </a:spcBef>
              <a:defRPr/>
            </a:pPr>
            <a:r>
              <a:rPr lang="en-US" sz="1800" dirty="0"/>
              <a:t>Research methods: You’ll learn how to conduct your own sociological research, from interviews to reviewing documents and official statistics.</a:t>
            </a:r>
          </a:p>
          <a:p>
            <a:pPr marL="0" indent="0">
              <a:lnSpc>
                <a:spcPct val="100000"/>
              </a:lnSpc>
              <a:spcBef>
                <a:spcPct val="20000"/>
              </a:spcBef>
              <a:buNone/>
              <a:defRPr/>
            </a:pPr>
            <a:r>
              <a:rPr lang="en-US" sz="1800" b="1" u="sng" dirty="0">
                <a:solidFill>
                  <a:srgbClr val="00B050"/>
                </a:solidFill>
              </a:rPr>
              <a:t>Year 2:</a:t>
            </a:r>
          </a:p>
          <a:p>
            <a:pPr>
              <a:lnSpc>
                <a:spcPct val="100000"/>
              </a:lnSpc>
              <a:spcBef>
                <a:spcPct val="20000"/>
              </a:spcBef>
              <a:defRPr/>
            </a:pPr>
            <a:r>
              <a:rPr lang="en-GB" sz="1800" dirty="0">
                <a:solidFill>
                  <a:sysClr val="windowText" lastClr="000000"/>
                </a:solidFill>
              </a:rPr>
              <a:t>Beliefs</a:t>
            </a:r>
          </a:p>
          <a:p>
            <a:pPr>
              <a:lnSpc>
                <a:spcPct val="100000"/>
              </a:lnSpc>
              <a:spcBef>
                <a:spcPct val="20000"/>
              </a:spcBef>
              <a:defRPr/>
            </a:pPr>
            <a:r>
              <a:rPr lang="en-US" sz="1800" dirty="0"/>
              <a:t>Crime and deviance with theory and methods: You’ll learn about criminal and deviant </a:t>
            </a:r>
            <a:r>
              <a:rPr lang="en-US" sz="1800" dirty="0" err="1"/>
              <a:t>behaviour</a:t>
            </a:r>
            <a:r>
              <a:rPr lang="en-US" sz="1800" dirty="0"/>
              <a:t>, including factors that might lead a person to follow this path in life and how the media portrays them </a:t>
            </a:r>
            <a:endParaRPr lang="en-GB" sz="1800" dirty="0">
              <a:solidFill>
                <a:sysClr val="windowText" lastClr="000000"/>
              </a:solidFill>
            </a:endParaRPr>
          </a:p>
          <a:p>
            <a:pPr>
              <a:lnSpc>
                <a:spcPct val="100000"/>
              </a:lnSpc>
              <a:spcBef>
                <a:spcPct val="20000"/>
              </a:spcBef>
              <a:defRPr/>
            </a:pPr>
            <a:r>
              <a:rPr lang="en-US" sz="1800" dirty="0"/>
              <a:t>Theory and methods: you’ll expand on your knowledge of research methods and study theory and methods. </a:t>
            </a:r>
            <a:endParaRPr lang="en-GB" sz="1800" dirty="0">
              <a:solidFill>
                <a:sysClr val="windowText" lastClr="000000"/>
              </a:solidFill>
            </a:endParaRPr>
          </a:p>
        </p:txBody>
      </p:sp>
      <p:sp>
        <p:nvSpPr>
          <p:cNvPr id="5" name="Content Placeholder 4"/>
          <p:cNvSpPr txBox="1">
            <a:spLocks/>
          </p:cNvSpPr>
          <p:nvPr/>
        </p:nvSpPr>
        <p:spPr>
          <a:xfrm>
            <a:off x="4648200" y="1600200"/>
            <a:ext cx="4038600" cy="485313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3200" b="1" i="0" u="none"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6" name="Content Placeholder 6"/>
          <p:cNvPicPr>
            <a:picLocks noChangeAspect="1"/>
          </p:cNvPicPr>
          <p:nvPr/>
        </p:nvPicPr>
        <p:blipFill>
          <a:blip r:embed="rId4"/>
          <a:stretch>
            <a:fillRect/>
          </a:stretch>
        </p:blipFill>
        <p:spPr>
          <a:xfrm>
            <a:off x="1524000" y="865228"/>
            <a:ext cx="3786795" cy="3032453"/>
          </a:xfrm>
          <a:prstGeom prst="rect">
            <a:avLst/>
          </a:prstGeom>
        </p:spPr>
      </p:pic>
      <p:pic>
        <p:nvPicPr>
          <p:cNvPr id="7" name="Picture 6">
            <a:extLst>
              <a:ext uri="{FF2B5EF4-FFF2-40B4-BE49-F238E27FC236}">
                <a16:creationId xmlns:a16="http://schemas.microsoft.com/office/drawing/2014/main" id="{CB718032-A8FE-4E17-8533-FC87AFF5B8B3}"/>
              </a:ext>
            </a:extLst>
          </p:cNvPr>
          <p:cNvPicPr>
            <a:picLocks noChangeAspect="1"/>
          </p:cNvPicPr>
          <p:nvPr/>
        </p:nvPicPr>
        <p:blipFill>
          <a:blip r:embed="rId5"/>
          <a:stretch>
            <a:fillRect/>
          </a:stretch>
        </p:blipFill>
        <p:spPr>
          <a:xfrm>
            <a:off x="8969339" y="0"/>
            <a:ext cx="3222661" cy="865228"/>
          </a:xfrm>
          <a:prstGeom prst="rect">
            <a:avLst/>
          </a:prstGeom>
        </p:spPr>
      </p:pic>
      <p:sp>
        <p:nvSpPr>
          <p:cNvPr id="4" name="TextBox 3">
            <a:extLst>
              <a:ext uri="{FF2B5EF4-FFF2-40B4-BE49-F238E27FC236}">
                <a16:creationId xmlns:a16="http://schemas.microsoft.com/office/drawing/2014/main" id="{D363B702-222F-41DB-9858-21E2E4293F42}"/>
              </a:ext>
            </a:extLst>
          </p:cNvPr>
          <p:cNvSpPr txBox="1"/>
          <p:nvPr/>
        </p:nvSpPr>
        <p:spPr>
          <a:xfrm>
            <a:off x="248601" y="3897681"/>
            <a:ext cx="6079774" cy="2862322"/>
          </a:xfrm>
          <a:prstGeom prst="rect">
            <a:avLst/>
          </a:prstGeom>
          <a:noFill/>
        </p:spPr>
        <p:txBody>
          <a:bodyPr wrap="square" rtlCol="0">
            <a:spAutoFit/>
          </a:bodyPr>
          <a:lstStyle/>
          <a:p>
            <a:r>
              <a:rPr lang="en-GB" b="1" dirty="0">
                <a:solidFill>
                  <a:srgbClr val="FFC000"/>
                </a:solidFill>
              </a:rPr>
              <a:t>What skills will I learn?</a:t>
            </a:r>
          </a:p>
          <a:p>
            <a:r>
              <a:rPr lang="en-GB" dirty="0"/>
              <a:t>Our A-Level Sociology course will help you develop a range of skills that will benefit you, whether you decide to go on to further study or the working world, including;</a:t>
            </a:r>
          </a:p>
          <a:p>
            <a:pPr marL="285750" indent="-285750">
              <a:buFont typeface="Arial" panose="020B0604020202020204" pitchFamily="34" charset="0"/>
              <a:buChar char="•"/>
            </a:pPr>
            <a:r>
              <a:rPr lang="en-GB" dirty="0"/>
              <a:t>The use of evidence to support your arguments</a:t>
            </a:r>
          </a:p>
          <a:p>
            <a:pPr marL="285750" indent="-285750">
              <a:buFont typeface="Arial" panose="020B0604020202020204" pitchFamily="34" charset="0"/>
              <a:buChar char="•"/>
            </a:pPr>
            <a:r>
              <a:rPr lang="en-GB" dirty="0"/>
              <a:t>How to investigate facts and use deduction</a:t>
            </a:r>
          </a:p>
          <a:p>
            <a:pPr marL="285750" indent="-285750">
              <a:buFont typeface="Arial" panose="020B0604020202020204" pitchFamily="34" charset="0"/>
              <a:buChar char="•"/>
            </a:pPr>
            <a:r>
              <a:rPr lang="en-GB" dirty="0"/>
              <a:t>Critical thinking</a:t>
            </a:r>
          </a:p>
          <a:p>
            <a:pPr marL="285750" indent="-285750">
              <a:buFont typeface="Arial" panose="020B0604020202020204" pitchFamily="34" charset="0"/>
              <a:buChar char="•"/>
            </a:pPr>
            <a:r>
              <a:rPr lang="en-GB" dirty="0"/>
              <a:t>Making reasoned arguments</a:t>
            </a:r>
          </a:p>
          <a:p>
            <a:pPr marL="285750" indent="-285750">
              <a:buFont typeface="Arial" panose="020B0604020202020204" pitchFamily="34" charset="0"/>
              <a:buChar char="•"/>
            </a:pPr>
            <a:r>
              <a:rPr lang="en-GB" dirty="0"/>
              <a:t>Developing opinions and new ideas on societal issues</a:t>
            </a:r>
          </a:p>
          <a:p>
            <a:pPr marL="285750" indent="-285750">
              <a:buFont typeface="Arial" panose="020B0604020202020204" pitchFamily="34" charset="0"/>
              <a:buChar char="•"/>
            </a:pPr>
            <a:r>
              <a:rPr lang="en-GB" dirty="0"/>
              <a:t>The ability to analyse and better understand societal issues.</a:t>
            </a:r>
          </a:p>
        </p:txBody>
      </p:sp>
      <p:pic>
        <p:nvPicPr>
          <p:cNvPr id="8" name="Audio 7">
            <a:hlinkClick r:id="" action="ppaction://media"/>
            <a:extLst>
              <a:ext uri="{FF2B5EF4-FFF2-40B4-BE49-F238E27FC236}">
                <a16:creationId xmlns:a16="http://schemas.microsoft.com/office/drawing/2014/main" id="{43A71AAB-6D72-4138-AB40-360FEBE7FB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92759249"/>
      </p:ext>
    </p:extLst>
  </p:cSld>
  <p:clrMapOvr>
    <a:masterClrMapping/>
  </p:clrMapOvr>
  <mc:AlternateContent xmlns:mc="http://schemas.openxmlformats.org/markup-compatibility/2006" xmlns:p14="http://schemas.microsoft.com/office/powerpoint/2010/main">
    <mc:Choice Requires="p14">
      <p:transition spd="slow" p14:dur="2000" advTm="59355"/>
    </mc:Choice>
    <mc:Fallback xmlns="">
      <p:transition spd="slow" advTm="59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353800" cy="718457"/>
          </a:xfrm>
          <a:solidFill>
            <a:schemeClr val="accent5">
              <a:lumMod val="60000"/>
              <a:lumOff val="40000"/>
            </a:schemeClr>
          </a:solidFill>
        </p:spPr>
        <p:txBody>
          <a:bodyPr/>
          <a:lstStyle/>
          <a:p>
            <a:r>
              <a:rPr lang="en-GB" dirty="0">
                <a:solidFill>
                  <a:schemeClr val="bg1"/>
                </a:solidFill>
                <a:ea typeface="Adobe Fan Heiti Std B" panose="020B0700000000000000" pitchFamily="34" charset="-128"/>
              </a:rPr>
              <a:t>Exam information/Entry requirements</a:t>
            </a:r>
          </a:p>
        </p:txBody>
      </p:sp>
      <p:sp>
        <p:nvSpPr>
          <p:cNvPr id="3" name="Content Placeholder 2"/>
          <p:cNvSpPr>
            <a:spLocks noGrp="1"/>
          </p:cNvSpPr>
          <p:nvPr>
            <p:ph idx="1"/>
          </p:nvPr>
        </p:nvSpPr>
        <p:spPr>
          <a:xfrm>
            <a:off x="1322582" y="4093927"/>
            <a:ext cx="4691742" cy="1776549"/>
          </a:xfrm>
        </p:spPr>
        <p:style>
          <a:lnRef idx="2">
            <a:schemeClr val="accent1"/>
          </a:lnRef>
          <a:fillRef idx="1">
            <a:schemeClr val="lt1"/>
          </a:fillRef>
          <a:effectRef idx="0">
            <a:schemeClr val="accent1"/>
          </a:effectRef>
          <a:fontRef idx="minor">
            <a:schemeClr val="dk1"/>
          </a:fontRef>
        </p:style>
        <p:txBody>
          <a:bodyPr anchor="ctr">
            <a:noAutofit/>
          </a:bodyPr>
          <a:lstStyle/>
          <a:p>
            <a:pPr marL="0" indent="0" algn="ctr">
              <a:buNone/>
            </a:pPr>
            <a:r>
              <a:rPr lang="en-US" sz="2400" b="1" dirty="0"/>
              <a:t>5 GCSEs at grade 6 or above in different subjects including English and </a:t>
            </a:r>
            <a:r>
              <a:rPr lang="en-US" sz="2400" b="1" dirty="0" err="1"/>
              <a:t>Maths</a:t>
            </a:r>
            <a:r>
              <a:rPr lang="en-US" sz="2400" b="1" dirty="0"/>
              <a:t>. The course is largely essay based so strong writing skills are essential.</a:t>
            </a:r>
          </a:p>
        </p:txBody>
      </p:sp>
      <p:pic>
        <p:nvPicPr>
          <p:cNvPr id="4" name="Picture 3"/>
          <p:cNvPicPr>
            <a:picLocks noChangeAspect="1"/>
          </p:cNvPicPr>
          <p:nvPr/>
        </p:nvPicPr>
        <p:blipFill>
          <a:blip r:embed="rId4"/>
          <a:stretch>
            <a:fillRect/>
          </a:stretch>
        </p:blipFill>
        <p:spPr>
          <a:xfrm>
            <a:off x="400122" y="1149996"/>
            <a:ext cx="6861959" cy="20724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DF2F3BDB-F7E4-4B8B-8CDE-12B53EE207AC}"/>
              </a:ext>
            </a:extLst>
          </p:cNvPr>
          <p:cNvPicPr>
            <a:picLocks noChangeAspect="1"/>
          </p:cNvPicPr>
          <p:nvPr/>
        </p:nvPicPr>
        <p:blipFill>
          <a:blip r:embed="rId5"/>
          <a:stretch>
            <a:fillRect/>
          </a:stretch>
        </p:blipFill>
        <p:spPr>
          <a:xfrm>
            <a:off x="8969339" y="0"/>
            <a:ext cx="3222661" cy="865228"/>
          </a:xfrm>
          <a:prstGeom prst="rect">
            <a:avLst/>
          </a:prstGeom>
        </p:spPr>
      </p:pic>
      <p:pic>
        <p:nvPicPr>
          <p:cNvPr id="6" name="Picture 5">
            <a:extLst>
              <a:ext uri="{FF2B5EF4-FFF2-40B4-BE49-F238E27FC236}">
                <a16:creationId xmlns:a16="http://schemas.microsoft.com/office/drawing/2014/main" id="{D0B59190-525D-4D82-9277-26B2C068B8BF}"/>
              </a:ext>
            </a:extLst>
          </p:cNvPr>
          <p:cNvPicPr>
            <a:picLocks noChangeAspect="1"/>
          </p:cNvPicPr>
          <p:nvPr/>
        </p:nvPicPr>
        <p:blipFill>
          <a:blip r:embed="rId6"/>
          <a:stretch>
            <a:fillRect/>
          </a:stretch>
        </p:blipFill>
        <p:spPr>
          <a:xfrm>
            <a:off x="7619999" y="995680"/>
            <a:ext cx="2529841" cy="3562859"/>
          </a:xfrm>
          <a:prstGeom prst="rect">
            <a:avLst/>
          </a:prstGeom>
        </p:spPr>
      </p:pic>
      <p:pic>
        <p:nvPicPr>
          <p:cNvPr id="7" name="Picture 6">
            <a:extLst>
              <a:ext uri="{FF2B5EF4-FFF2-40B4-BE49-F238E27FC236}">
                <a16:creationId xmlns:a16="http://schemas.microsoft.com/office/drawing/2014/main" id="{F19B83B2-9E7E-4C07-8074-5BFC578F8646}"/>
              </a:ext>
            </a:extLst>
          </p:cNvPr>
          <p:cNvPicPr>
            <a:picLocks noChangeAspect="1"/>
          </p:cNvPicPr>
          <p:nvPr/>
        </p:nvPicPr>
        <p:blipFill>
          <a:blip r:embed="rId7"/>
          <a:stretch>
            <a:fillRect/>
          </a:stretch>
        </p:blipFill>
        <p:spPr>
          <a:xfrm>
            <a:off x="9662159" y="2186241"/>
            <a:ext cx="2529841" cy="3556932"/>
          </a:xfrm>
          <a:prstGeom prst="rect">
            <a:avLst/>
          </a:prstGeom>
        </p:spPr>
      </p:pic>
      <p:pic>
        <p:nvPicPr>
          <p:cNvPr id="8" name="Picture 7">
            <a:extLst>
              <a:ext uri="{FF2B5EF4-FFF2-40B4-BE49-F238E27FC236}">
                <a16:creationId xmlns:a16="http://schemas.microsoft.com/office/drawing/2014/main" id="{8FB3C7A1-2655-43F4-8DBE-341F367A654C}"/>
              </a:ext>
            </a:extLst>
          </p:cNvPr>
          <p:cNvPicPr>
            <a:picLocks noChangeAspect="1"/>
          </p:cNvPicPr>
          <p:nvPr/>
        </p:nvPicPr>
        <p:blipFill>
          <a:blip r:embed="rId8"/>
          <a:stretch>
            <a:fillRect/>
          </a:stretch>
        </p:blipFill>
        <p:spPr>
          <a:xfrm>
            <a:off x="8056484" y="3508532"/>
            <a:ext cx="2379990" cy="3349468"/>
          </a:xfrm>
          <a:prstGeom prst="rect">
            <a:avLst/>
          </a:prstGeom>
        </p:spPr>
      </p:pic>
      <p:pic>
        <p:nvPicPr>
          <p:cNvPr id="9" name="Audio 8">
            <a:hlinkClick r:id="" action="ppaction://media"/>
            <a:extLst>
              <a:ext uri="{FF2B5EF4-FFF2-40B4-BE49-F238E27FC236}">
                <a16:creationId xmlns:a16="http://schemas.microsoft.com/office/drawing/2014/main" id="{C6F3016D-9315-44E6-B38A-C7E80CE1802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87670250"/>
      </p:ext>
    </p:extLst>
  </p:cSld>
  <p:clrMapOvr>
    <a:masterClrMapping/>
  </p:clrMapOvr>
  <mc:AlternateContent xmlns:mc="http://schemas.openxmlformats.org/markup-compatibility/2006" xmlns:p14="http://schemas.microsoft.com/office/powerpoint/2010/main">
    <mc:Choice Requires="p14">
      <p:transition spd="slow" p14:dur="2000" advTm="27435"/>
    </mc:Choice>
    <mc:Fallback xmlns="">
      <p:transition spd="slow" advTm="27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59001" y="1187884"/>
            <a:ext cx="11863182" cy="20362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itle 1">
            <a:extLst>
              <a:ext uri="{FF2B5EF4-FFF2-40B4-BE49-F238E27FC236}">
                <a16:creationId xmlns:a16="http://schemas.microsoft.com/office/drawing/2014/main" id="{D8541EEB-E3B9-4388-BE08-DAE6E3D32A9B}"/>
              </a:ext>
            </a:extLst>
          </p:cNvPr>
          <p:cNvSpPr>
            <a:spLocks noGrp="1"/>
          </p:cNvSpPr>
          <p:nvPr>
            <p:ph type="title"/>
          </p:nvPr>
        </p:nvSpPr>
        <p:spPr>
          <a:xfrm>
            <a:off x="0" y="0"/>
            <a:ext cx="12192000" cy="731804"/>
          </a:xfrm>
          <a:solidFill>
            <a:schemeClr val="accent5">
              <a:lumMod val="60000"/>
              <a:lumOff val="40000"/>
            </a:schemeClr>
          </a:solidFill>
        </p:spPr>
        <p:txBody>
          <a:bodyPr>
            <a:noAutofit/>
          </a:bodyPr>
          <a:lstStyle/>
          <a:p>
            <a:r>
              <a:rPr lang="en-GB" sz="4000" dirty="0">
                <a:solidFill>
                  <a:schemeClr val="bg1"/>
                </a:solidFill>
                <a:ea typeface="Adobe Fan Heiti Std B" panose="020B0700000000000000" pitchFamily="34" charset="-128"/>
              </a:rPr>
              <a:t>Why study Sociology?</a:t>
            </a:r>
          </a:p>
        </p:txBody>
      </p:sp>
      <p:pic>
        <p:nvPicPr>
          <p:cNvPr id="8" name="Picture 7">
            <a:extLst>
              <a:ext uri="{FF2B5EF4-FFF2-40B4-BE49-F238E27FC236}">
                <a16:creationId xmlns:a16="http://schemas.microsoft.com/office/drawing/2014/main" id="{B8D2672F-A970-4584-B9AF-9839B5C92914}"/>
              </a:ext>
            </a:extLst>
          </p:cNvPr>
          <p:cNvPicPr>
            <a:picLocks noChangeAspect="1"/>
          </p:cNvPicPr>
          <p:nvPr/>
        </p:nvPicPr>
        <p:blipFill>
          <a:blip r:embed="rId5"/>
          <a:stretch>
            <a:fillRect/>
          </a:stretch>
        </p:blipFill>
        <p:spPr>
          <a:xfrm>
            <a:off x="8969339" y="0"/>
            <a:ext cx="3222661" cy="865228"/>
          </a:xfrm>
          <a:prstGeom prst="rect">
            <a:avLst/>
          </a:prstGeom>
        </p:spPr>
      </p:pic>
      <p:pic>
        <p:nvPicPr>
          <p:cNvPr id="2" name="Picture 1">
            <a:extLst>
              <a:ext uri="{FF2B5EF4-FFF2-40B4-BE49-F238E27FC236}">
                <a16:creationId xmlns:a16="http://schemas.microsoft.com/office/drawing/2014/main" id="{1A61CAC5-9D26-46F5-B69D-32BEF0E99ED9}"/>
              </a:ext>
            </a:extLst>
          </p:cNvPr>
          <p:cNvPicPr>
            <a:picLocks noChangeAspect="1"/>
          </p:cNvPicPr>
          <p:nvPr/>
        </p:nvPicPr>
        <p:blipFill rotWithShape="1">
          <a:blip r:embed="rId6"/>
          <a:srcRect l="36909"/>
          <a:stretch/>
        </p:blipFill>
        <p:spPr>
          <a:xfrm>
            <a:off x="7003861" y="3429000"/>
            <a:ext cx="5188139" cy="3429000"/>
          </a:xfrm>
          <a:prstGeom prst="rect">
            <a:avLst/>
          </a:prstGeom>
        </p:spPr>
      </p:pic>
      <p:pic>
        <p:nvPicPr>
          <p:cNvPr id="5" name="Picture 4"/>
          <p:cNvPicPr>
            <a:picLocks noChangeAspect="1"/>
          </p:cNvPicPr>
          <p:nvPr/>
        </p:nvPicPr>
        <p:blipFill>
          <a:blip r:embed="rId7"/>
          <a:stretch>
            <a:fillRect/>
          </a:stretch>
        </p:blipFill>
        <p:spPr>
          <a:xfrm>
            <a:off x="159001" y="3944983"/>
            <a:ext cx="6844860" cy="2625634"/>
          </a:xfrm>
          <a:prstGeom prst="rect">
            <a:avLst/>
          </a:prstGeom>
        </p:spPr>
      </p:pic>
      <p:pic>
        <p:nvPicPr>
          <p:cNvPr id="3" name="Audio 2">
            <a:hlinkClick r:id="" action="ppaction://media"/>
            <a:extLst>
              <a:ext uri="{FF2B5EF4-FFF2-40B4-BE49-F238E27FC236}">
                <a16:creationId xmlns:a16="http://schemas.microsoft.com/office/drawing/2014/main" id="{C052545C-CBE4-4394-A693-3A8C40529A2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15682740"/>
      </p:ext>
    </p:extLst>
  </p:cSld>
  <p:clrMapOvr>
    <a:masterClrMapping/>
  </p:clrMapOvr>
  <mc:AlternateContent xmlns:mc="http://schemas.openxmlformats.org/markup-compatibility/2006" xmlns:p14="http://schemas.microsoft.com/office/powerpoint/2010/main">
    <mc:Choice Requires="p14">
      <p:transition spd="slow" p14:dur="2000" advTm="40859"/>
    </mc:Choice>
    <mc:Fallback xmlns="">
      <p:transition spd="slow" advTm="40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8882743" cy="731520"/>
          </a:xfrm>
        </p:spPr>
        <p:txBody>
          <a:bodyPr/>
          <a:lstStyle/>
          <a:p>
            <a:r>
              <a:rPr lang="en-GB" dirty="0">
                <a:solidFill>
                  <a:schemeClr val="bg1"/>
                </a:solidFill>
                <a:latin typeface="Adobe Fan Heiti Std B" panose="020B0700000000000000" pitchFamily="34" charset="-128"/>
                <a:ea typeface="Adobe Fan Heiti Std B" panose="020B0700000000000000" pitchFamily="34" charset="-128"/>
              </a:rPr>
              <a:t>Future prospects</a:t>
            </a:r>
          </a:p>
        </p:txBody>
      </p:sp>
      <p:pic>
        <p:nvPicPr>
          <p:cNvPr id="5" name="Content Placeholder 4"/>
          <p:cNvPicPr>
            <a:picLocks noGrp="1" noChangeAspect="1"/>
          </p:cNvPicPr>
          <p:nvPr>
            <p:ph idx="1"/>
          </p:nvPr>
        </p:nvPicPr>
        <p:blipFill>
          <a:blip r:embed="rId4"/>
          <a:stretch>
            <a:fillRect/>
          </a:stretch>
        </p:blipFill>
        <p:spPr>
          <a:xfrm>
            <a:off x="6873067" y="2696708"/>
            <a:ext cx="4926044" cy="3548549"/>
          </a:xfrm>
          <a:prstGeom prst="rect">
            <a:avLst/>
          </a:prstGeom>
        </p:spPr>
      </p:pic>
      <p:pic>
        <p:nvPicPr>
          <p:cNvPr id="4" name="Picture 3"/>
          <p:cNvPicPr>
            <a:picLocks noChangeAspect="1"/>
          </p:cNvPicPr>
          <p:nvPr/>
        </p:nvPicPr>
        <p:blipFill rotWithShape="1">
          <a:blip r:embed="rId5"/>
          <a:srcRect t="40870"/>
          <a:stretch/>
        </p:blipFill>
        <p:spPr>
          <a:xfrm>
            <a:off x="392889" y="2129883"/>
            <a:ext cx="6010053" cy="1819181"/>
          </a:xfrm>
          <a:prstGeom prst="rect">
            <a:avLst/>
          </a:prstGeom>
        </p:spPr>
      </p:pic>
      <p:sp>
        <p:nvSpPr>
          <p:cNvPr id="8" name="Title 1">
            <a:extLst>
              <a:ext uri="{FF2B5EF4-FFF2-40B4-BE49-F238E27FC236}">
                <a16:creationId xmlns:a16="http://schemas.microsoft.com/office/drawing/2014/main" id="{C1013049-8C9D-48D4-88A0-868557C5CF76}"/>
              </a:ext>
            </a:extLst>
          </p:cNvPr>
          <p:cNvSpPr txBox="1">
            <a:spLocks/>
          </p:cNvSpPr>
          <p:nvPr/>
        </p:nvSpPr>
        <p:spPr>
          <a:xfrm>
            <a:off x="0" y="0"/>
            <a:ext cx="12192000" cy="731804"/>
          </a:xfrm>
          <a:prstGeom prst="rect">
            <a:avLst/>
          </a:prstGeom>
          <a:solidFill>
            <a:schemeClr val="accent5">
              <a:lumMod val="60000"/>
              <a:lumOff val="4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bg1"/>
                </a:solidFill>
                <a:ea typeface="Adobe Fan Heiti Std B" panose="020B0700000000000000" pitchFamily="34" charset="-128"/>
              </a:rPr>
              <a:t>Career options</a:t>
            </a:r>
          </a:p>
        </p:txBody>
      </p:sp>
      <p:pic>
        <p:nvPicPr>
          <p:cNvPr id="9" name="Picture 8">
            <a:extLst>
              <a:ext uri="{FF2B5EF4-FFF2-40B4-BE49-F238E27FC236}">
                <a16:creationId xmlns:a16="http://schemas.microsoft.com/office/drawing/2014/main" id="{878AAF22-D226-40B2-9EE0-1032A6EBBD63}"/>
              </a:ext>
            </a:extLst>
          </p:cNvPr>
          <p:cNvPicPr>
            <a:picLocks noChangeAspect="1"/>
          </p:cNvPicPr>
          <p:nvPr/>
        </p:nvPicPr>
        <p:blipFill>
          <a:blip r:embed="rId6"/>
          <a:stretch>
            <a:fillRect/>
          </a:stretch>
        </p:blipFill>
        <p:spPr>
          <a:xfrm>
            <a:off x="8969339" y="0"/>
            <a:ext cx="3222661" cy="865228"/>
          </a:xfrm>
          <a:prstGeom prst="rect">
            <a:avLst/>
          </a:prstGeom>
        </p:spPr>
      </p:pic>
      <p:pic>
        <p:nvPicPr>
          <p:cNvPr id="3" name="Picture 2">
            <a:extLst>
              <a:ext uri="{FF2B5EF4-FFF2-40B4-BE49-F238E27FC236}">
                <a16:creationId xmlns:a16="http://schemas.microsoft.com/office/drawing/2014/main" id="{528FFBDF-B486-40E7-89B3-947E74CC161C}"/>
              </a:ext>
            </a:extLst>
          </p:cNvPr>
          <p:cNvPicPr>
            <a:picLocks noChangeAspect="1"/>
          </p:cNvPicPr>
          <p:nvPr/>
        </p:nvPicPr>
        <p:blipFill rotWithShape="1">
          <a:blip r:embed="rId7"/>
          <a:srcRect t="6031"/>
          <a:stretch/>
        </p:blipFill>
        <p:spPr>
          <a:xfrm>
            <a:off x="401276" y="4402317"/>
            <a:ext cx="6029558" cy="1909735"/>
          </a:xfrm>
          <a:prstGeom prst="rect">
            <a:avLst/>
          </a:prstGeom>
        </p:spPr>
      </p:pic>
      <p:pic>
        <p:nvPicPr>
          <p:cNvPr id="6" name="Audio 5">
            <a:hlinkClick r:id="" action="ppaction://media"/>
            <a:extLst>
              <a:ext uri="{FF2B5EF4-FFF2-40B4-BE49-F238E27FC236}">
                <a16:creationId xmlns:a16="http://schemas.microsoft.com/office/drawing/2014/main" id="{93D0C337-15E9-44BA-AD97-B4A6B918BD4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
        <p:nvSpPr>
          <p:cNvPr id="7" name="TextBox 6">
            <a:extLst>
              <a:ext uri="{FF2B5EF4-FFF2-40B4-BE49-F238E27FC236}">
                <a16:creationId xmlns:a16="http://schemas.microsoft.com/office/drawing/2014/main" id="{740CE823-78DD-43A4-AF09-383E0417494E}"/>
              </a:ext>
            </a:extLst>
          </p:cNvPr>
          <p:cNvSpPr txBox="1"/>
          <p:nvPr/>
        </p:nvSpPr>
        <p:spPr>
          <a:xfrm>
            <a:off x="392889" y="1052382"/>
            <a:ext cx="6001666" cy="1077218"/>
          </a:xfrm>
          <a:prstGeom prst="rect">
            <a:avLst/>
          </a:prstGeom>
          <a:solidFill>
            <a:schemeClr val="bg1">
              <a:lumMod val="95000"/>
            </a:schemeClr>
          </a:solidFill>
        </p:spPr>
        <p:txBody>
          <a:bodyPr wrap="square" rtlCol="0">
            <a:spAutoFit/>
          </a:bodyPr>
          <a:lstStyle/>
          <a:p>
            <a:r>
              <a:rPr lang="en-GB" sz="3200" b="1" dirty="0">
                <a:solidFill>
                  <a:schemeClr val="accent2">
                    <a:lumMod val="60000"/>
                    <a:lumOff val="40000"/>
                  </a:schemeClr>
                </a:solidFill>
              </a:rPr>
              <a:t>Where will A level Sociology take you?</a:t>
            </a:r>
          </a:p>
        </p:txBody>
      </p:sp>
    </p:spTree>
    <p:extLst>
      <p:ext uri="{BB962C8B-B14F-4D97-AF65-F5344CB8AC3E}">
        <p14:creationId xmlns:p14="http://schemas.microsoft.com/office/powerpoint/2010/main" val="2084958465"/>
      </p:ext>
    </p:extLst>
  </p:cSld>
  <p:clrMapOvr>
    <a:masterClrMapping/>
  </p:clrMapOvr>
  <mc:AlternateContent xmlns:mc="http://schemas.openxmlformats.org/markup-compatibility/2006" xmlns:p14="http://schemas.microsoft.com/office/powerpoint/2010/main">
    <mc:Choice Requires="p14">
      <p:transition spd="slow" p14:dur="2000" advTm="22845"/>
    </mc:Choice>
    <mc:Fallback xmlns="">
      <p:transition spd="slow" advTm="22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0515600" cy="757646"/>
          </a:xfrm>
          <a:solidFill>
            <a:schemeClr val="accent5">
              <a:lumMod val="60000"/>
              <a:lumOff val="40000"/>
            </a:schemeClr>
          </a:solidFill>
        </p:spPr>
        <p:txBody>
          <a:bodyPr/>
          <a:lstStyle/>
          <a:p>
            <a:r>
              <a:rPr lang="en-GB" dirty="0">
                <a:solidFill>
                  <a:schemeClr val="bg1"/>
                </a:solidFill>
                <a:ea typeface="Adobe Fan Heiti Std B" panose="020B0700000000000000" pitchFamily="34" charset="-128"/>
              </a:rPr>
              <a:t>Destinations for Sociology students</a:t>
            </a:r>
          </a:p>
        </p:txBody>
      </p:sp>
      <p:sp>
        <p:nvSpPr>
          <p:cNvPr id="3" name="Content Placeholder 2"/>
          <p:cNvSpPr>
            <a:spLocks noGrp="1"/>
          </p:cNvSpPr>
          <p:nvPr>
            <p:ph idx="1"/>
          </p:nvPr>
        </p:nvSpPr>
        <p:spPr>
          <a:xfrm>
            <a:off x="593124" y="983910"/>
            <a:ext cx="11084011" cy="5743165"/>
          </a:xfrm>
        </p:spPr>
        <p:txBody>
          <a:bodyPr anchor="t">
            <a:normAutofit/>
          </a:bodyPr>
          <a:lstStyle/>
          <a:p>
            <a:r>
              <a:rPr lang="en-US" sz="2400" dirty="0"/>
              <a:t>Niamh achieved an A* - University of Newcastle to study Psychology</a:t>
            </a:r>
          </a:p>
          <a:p>
            <a:r>
              <a:rPr lang="en-US" sz="2400" dirty="0" err="1"/>
              <a:t>Haidee</a:t>
            </a:r>
            <a:r>
              <a:rPr lang="en-US" sz="2400" dirty="0"/>
              <a:t> achieved and A*- University of Leeds to study International Politics and History</a:t>
            </a:r>
          </a:p>
          <a:p>
            <a:r>
              <a:rPr lang="en-US" sz="2400" dirty="0"/>
              <a:t>Zoe achieved and A*- University of Durham to study English Literature</a:t>
            </a:r>
          </a:p>
          <a:p>
            <a:r>
              <a:rPr lang="en-US" sz="2400" dirty="0"/>
              <a:t>Billy achieved an A - University of Leeds to study History and Sociology </a:t>
            </a:r>
          </a:p>
          <a:p>
            <a:r>
              <a:rPr lang="en-US" sz="2400" dirty="0"/>
              <a:t>Richard achieved an A - University of Warwick to study Law</a:t>
            </a:r>
          </a:p>
          <a:p>
            <a:r>
              <a:rPr lang="en-US" sz="2400" dirty="0"/>
              <a:t>Elizabeth achieved an A - University of Leeds to study Philosophy, Ethics and Religion</a:t>
            </a:r>
          </a:p>
          <a:p>
            <a:r>
              <a:rPr lang="en-US" sz="2400" dirty="0"/>
              <a:t>Katie achieved an A- University of Liverpool to study Diagnostic Radiography</a:t>
            </a:r>
          </a:p>
        </p:txBody>
      </p:sp>
      <p:pic>
        <p:nvPicPr>
          <p:cNvPr id="10" name="Picture 9">
            <a:extLst>
              <a:ext uri="{FF2B5EF4-FFF2-40B4-BE49-F238E27FC236}">
                <a16:creationId xmlns:a16="http://schemas.microsoft.com/office/drawing/2014/main" id="{9E95EC4E-8B4B-48F7-9C4E-01E35701F1FA}"/>
              </a:ext>
            </a:extLst>
          </p:cNvPr>
          <p:cNvPicPr>
            <a:picLocks noChangeAspect="1"/>
          </p:cNvPicPr>
          <p:nvPr/>
        </p:nvPicPr>
        <p:blipFill>
          <a:blip r:embed="rId4"/>
          <a:stretch>
            <a:fillRect/>
          </a:stretch>
        </p:blipFill>
        <p:spPr>
          <a:xfrm>
            <a:off x="8969339" y="0"/>
            <a:ext cx="3222661" cy="865228"/>
          </a:xfrm>
          <a:prstGeom prst="rect">
            <a:avLst/>
          </a:prstGeom>
        </p:spPr>
      </p:pic>
      <p:pic>
        <p:nvPicPr>
          <p:cNvPr id="11" name="Picture 10">
            <a:extLst>
              <a:ext uri="{FF2B5EF4-FFF2-40B4-BE49-F238E27FC236}">
                <a16:creationId xmlns:a16="http://schemas.microsoft.com/office/drawing/2014/main" id="{B94C1A08-F6DC-4038-922F-95D824C0C38E}"/>
              </a:ext>
            </a:extLst>
          </p:cNvPr>
          <p:cNvPicPr>
            <a:picLocks noChangeAspect="1"/>
          </p:cNvPicPr>
          <p:nvPr/>
        </p:nvPicPr>
        <p:blipFill>
          <a:blip r:embed="rId5"/>
          <a:stretch>
            <a:fillRect/>
          </a:stretch>
        </p:blipFill>
        <p:spPr>
          <a:xfrm>
            <a:off x="3929062" y="4261181"/>
            <a:ext cx="4333875" cy="2362200"/>
          </a:xfrm>
          <a:prstGeom prst="rect">
            <a:avLst/>
          </a:prstGeom>
        </p:spPr>
      </p:pic>
      <p:pic>
        <p:nvPicPr>
          <p:cNvPr id="4" name="Audio 3">
            <a:hlinkClick r:id="" action="ppaction://media"/>
            <a:extLst>
              <a:ext uri="{FF2B5EF4-FFF2-40B4-BE49-F238E27FC236}">
                <a16:creationId xmlns:a16="http://schemas.microsoft.com/office/drawing/2014/main" id="{61EDD9EE-0652-41B2-988C-F354A78883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058924042"/>
      </p:ext>
    </p:extLst>
  </p:cSld>
  <p:clrMapOvr>
    <a:masterClrMapping/>
  </p:clrMapOvr>
  <mc:AlternateContent xmlns:mc="http://schemas.openxmlformats.org/markup-compatibility/2006" xmlns:p14="http://schemas.microsoft.com/office/powerpoint/2010/main">
    <mc:Choice Requires="p14">
      <p:transition spd="slow" p14:dur="2000" advTm="20696"/>
    </mc:Choice>
    <mc:Fallback xmlns="">
      <p:transition spd="slow" advTm="20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731520"/>
          </a:xfrm>
          <a:solidFill>
            <a:schemeClr val="accent5">
              <a:lumMod val="60000"/>
              <a:lumOff val="40000"/>
            </a:schemeClr>
          </a:solidFill>
        </p:spPr>
        <p:txBody>
          <a:bodyPr/>
          <a:lstStyle/>
          <a:p>
            <a:r>
              <a:rPr lang="en-GB" dirty="0">
                <a:solidFill>
                  <a:schemeClr val="bg1"/>
                </a:solidFill>
                <a:ea typeface="Adobe Fan Heiti Std B" panose="020B0700000000000000" pitchFamily="34" charset="-128"/>
              </a:rPr>
              <a:t>Student Voice</a:t>
            </a:r>
          </a:p>
        </p:txBody>
      </p:sp>
      <p:sp>
        <p:nvSpPr>
          <p:cNvPr id="5" name="Rounded Rectangular Callout 4"/>
          <p:cNvSpPr/>
          <p:nvPr/>
        </p:nvSpPr>
        <p:spPr>
          <a:xfrm>
            <a:off x="8014066" y="3029497"/>
            <a:ext cx="4167051" cy="1894114"/>
          </a:xfrm>
          <a:prstGeom prst="wedgeRoundRectCallou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I chose to study sociology because I’m interested in how society works. It has led me to want to study a degree in law with Criminology.</a:t>
            </a:r>
          </a:p>
        </p:txBody>
      </p:sp>
      <p:sp>
        <p:nvSpPr>
          <p:cNvPr id="6" name="Rounded Rectangular Callout 5"/>
          <p:cNvSpPr/>
          <p:nvPr/>
        </p:nvSpPr>
        <p:spPr>
          <a:xfrm>
            <a:off x="7074952" y="949234"/>
            <a:ext cx="4789714" cy="1641565"/>
          </a:xfrm>
          <a:prstGeom prst="wedgeRoundRectCallou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I study sociology because I like learning about sociological perspectives of society as a whole and learning about how it is structured.</a:t>
            </a:r>
          </a:p>
        </p:txBody>
      </p:sp>
      <p:sp>
        <p:nvSpPr>
          <p:cNvPr id="7" name="Rounded Rectangular Callout 6"/>
          <p:cNvSpPr/>
          <p:nvPr/>
        </p:nvSpPr>
        <p:spPr>
          <a:xfrm>
            <a:off x="592186" y="949234"/>
            <a:ext cx="4167051" cy="1894114"/>
          </a:xfrm>
          <a:prstGeom prst="wedgeRoundRectCallout">
            <a:avLst/>
          </a:prstGeom>
          <a:solidFill>
            <a:schemeClr val="accent5">
              <a:lumMod val="60000"/>
              <a:lumOff val="4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2000" b="1" dirty="0">
                <a:solidFill>
                  <a:schemeClr val="bg1"/>
                </a:solidFill>
              </a:rPr>
              <a:t>Sociology is a very interesting subject, I want to study criminology at university and sociology really helps with this.</a:t>
            </a:r>
          </a:p>
        </p:txBody>
      </p:sp>
      <p:sp>
        <p:nvSpPr>
          <p:cNvPr id="8" name="Rounded Rectangular Callout 7"/>
          <p:cNvSpPr/>
          <p:nvPr/>
        </p:nvSpPr>
        <p:spPr>
          <a:xfrm>
            <a:off x="333103" y="3395255"/>
            <a:ext cx="4167051" cy="1206136"/>
          </a:xfrm>
          <a:prstGeom prst="wedgeRoundRectCallou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I took sociology at A-Level because I needed to broaden my knowledge of the world.</a:t>
            </a:r>
          </a:p>
        </p:txBody>
      </p:sp>
      <p:sp>
        <p:nvSpPr>
          <p:cNvPr id="9" name="Rounded Rectangular Callout 8"/>
          <p:cNvSpPr/>
          <p:nvPr/>
        </p:nvSpPr>
        <p:spPr>
          <a:xfrm>
            <a:off x="4804956" y="2695303"/>
            <a:ext cx="2904308" cy="2204354"/>
          </a:xfrm>
          <a:prstGeom prst="wedgeRoundRectCallou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I really enjoy doing a brand new subject. Its so interesting and has made me more insightful.</a:t>
            </a:r>
          </a:p>
        </p:txBody>
      </p:sp>
      <p:sp>
        <p:nvSpPr>
          <p:cNvPr id="10" name="Rounded Rectangular Callout 9"/>
          <p:cNvSpPr/>
          <p:nvPr/>
        </p:nvSpPr>
        <p:spPr>
          <a:xfrm>
            <a:off x="5571309" y="5401494"/>
            <a:ext cx="4167051" cy="1206136"/>
          </a:xfrm>
          <a:prstGeom prst="wedgeRoundRectCallou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We get to see other people’s viewpoints and analyse the changes in society.</a:t>
            </a:r>
          </a:p>
        </p:txBody>
      </p:sp>
      <p:sp>
        <p:nvSpPr>
          <p:cNvPr id="11" name="Rounded Rectangular Callout 10"/>
          <p:cNvSpPr/>
          <p:nvPr/>
        </p:nvSpPr>
        <p:spPr>
          <a:xfrm>
            <a:off x="333104" y="5153299"/>
            <a:ext cx="4167051" cy="1206136"/>
          </a:xfrm>
          <a:prstGeom prst="wedgeRoundRectCallou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The subject is really interesting. We learn about different perspectives and have interesting debates.</a:t>
            </a:r>
          </a:p>
        </p:txBody>
      </p:sp>
      <p:pic>
        <p:nvPicPr>
          <p:cNvPr id="12" name="Picture 11">
            <a:extLst>
              <a:ext uri="{FF2B5EF4-FFF2-40B4-BE49-F238E27FC236}">
                <a16:creationId xmlns:a16="http://schemas.microsoft.com/office/drawing/2014/main" id="{2852A58D-B5F5-4EAD-A8E8-30B0FC57F728}"/>
              </a:ext>
            </a:extLst>
          </p:cNvPr>
          <p:cNvPicPr>
            <a:picLocks noChangeAspect="1"/>
          </p:cNvPicPr>
          <p:nvPr/>
        </p:nvPicPr>
        <p:blipFill>
          <a:blip r:embed="rId4"/>
          <a:stretch>
            <a:fillRect/>
          </a:stretch>
        </p:blipFill>
        <p:spPr>
          <a:xfrm>
            <a:off x="8969339" y="0"/>
            <a:ext cx="3222661" cy="865228"/>
          </a:xfrm>
          <a:prstGeom prst="rect">
            <a:avLst/>
          </a:prstGeom>
        </p:spPr>
      </p:pic>
      <p:pic>
        <p:nvPicPr>
          <p:cNvPr id="3" name="Audio 2">
            <a:hlinkClick r:id="" action="ppaction://media"/>
            <a:extLst>
              <a:ext uri="{FF2B5EF4-FFF2-40B4-BE49-F238E27FC236}">
                <a16:creationId xmlns:a16="http://schemas.microsoft.com/office/drawing/2014/main" id="{D7DFF4F8-9560-4338-BC6F-2361848035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31690582"/>
      </p:ext>
    </p:extLst>
  </p:cSld>
  <p:clrMapOvr>
    <a:masterClrMapping/>
  </p:clrMapOvr>
  <mc:AlternateContent xmlns:mc="http://schemas.openxmlformats.org/markup-compatibility/2006" xmlns:p14="http://schemas.microsoft.com/office/powerpoint/2010/main">
    <mc:Choice Requires="p14">
      <p:transition spd="slow" p14:dur="2000" advTm="34380"/>
    </mc:Choice>
    <mc:Fallback xmlns="">
      <p:transition spd="slow" advTm="34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6|4.3|8.4|4.3|6.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E9BC1C3CB03741AC770BB22B8AF155" ma:contentTypeVersion="10" ma:contentTypeDescription="Create a new document." ma:contentTypeScope="" ma:versionID="32bf80cc864099a5f7e56c537a90bc1c">
  <xsd:schema xmlns:xsd="http://www.w3.org/2001/XMLSchema" xmlns:xs="http://www.w3.org/2001/XMLSchema" xmlns:p="http://schemas.microsoft.com/office/2006/metadata/properties" xmlns:ns3="dd6c63e7-af82-40eb-b363-ac3e71da64ac" xmlns:ns4="99dbb141-7a8a-4fe9-bf64-432ff3382b5e" targetNamespace="http://schemas.microsoft.com/office/2006/metadata/properties" ma:root="true" ma:fieldsID="4b8ed60ad73093dbebbfe98c611da5dd" ns3:_="" ns4:_="">
    <xsd:import namespace="dd6c63e7-af82-40eb-b363-ac3e71da64ac"/>
    <xsd:import namespace="99dbb141-7a8a-4fe9-bf64-432ff3382b5e"/>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6c63e7-af82-40eb-b363-ac3e71da64a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9dbb141-7a8a-4fe9-bf64-432ff3382b5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AF8F617-5CDE-476A-A262-70A73F623A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6c63e7-af82-40eb-b363-ac3e71da64ac"/>
    <ds:schemaRef ds:uri="99dbb141-7a8a-4fe9-bf64-432ff3382b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CF09E07-5D7A-4DFC-8676-23CCF908852E}">
  <ds:schemaRefs>
    <ds:schemaRef ds:uri="http://schemas.microsoft.com/sharepoint/v3/contenttype/forms"/>
  </ds:schemaRefs>
</ds:datastoreItem>
</file>

<file path=customXml/itemProps3.xml><?xml version="1.0" encoding="utf-8"?>
<ds:datastoreItem xmlns:ds="http://schemas.openxmlformats.org/officeDocument/2006/customXml" ds:itemID="{38C588A3-677B-41DD-B5CE-855A4226B9CE}">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dd6c63e7-af82-40eb-b363-ac3e71da64ac"/>
    <ds:schemaRef ds:uri="99dbb141-7a8a-4fe9-bf64-432ff3382b5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112</TotalTime>
  <Words>604</Words>
  <Application>Microsoft Office PowerPoint</Application>
  <PresentationFormat>Widescreen</PresentationFormat>
  <Paragraphs>53</Paragraphs>
  <Slides>8</Slides>
  <Notes>1</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Adobe Fan Heiti Std B</vt:lpstr>
      <vt:lpstr>Arial</vt:lpstr>
      <vt:lpstr>Calibri</vt:lpstr>
      <vt:lpstr>Calibri Light</vt:lpstr>
      <vt:lpstr>Office Theme</vt:lpstr>
      <vt:lpstr>PowerPoint Presentation</vt:lpstr>
      <vt:lpstr>PowerPoint Presentation</vt:lpstr>
      <vt:lpstr>Course Outline</vt:lpstr>
      <vt:lpstr>Exam information/Entry requirements</vt:lpstr>
      <vt:lpstr>Why study Sociology?</vt:lpstr>
      <vt:lpstr>Future prospects</vt:lpstr>
      <vt:lpstr>Destinations for Sociology students</vt:lpstr>
      <vt:lpstr>Student Voice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Miss H Taylor</dc:creator>
  <cp:lastModifiedBy>Mrs S Devine</cp:lastModifiedBy>
  <cp:revision>15</cp:revision>
  <dcterms:created xsi:type="dcterms:W3CDTF">2020-06-24T10:55:10Z</dcterms:created>
  <dcterms:modified xsi:type="dcterms:W3CDTF">2020-07-08T07:27:51Z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0x010100CAE9BC1C3CB03741AC770BB22B8AF155</vt:lpwstr>
  </property>
</Properties>
</file>