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6" r:id="rId8"/>
    <p:sldId id="262" r:id="rId9"/>
    <p:sldId id="263" r:id="rId10"/>
    <p:sldId id="264" r:id="rId11"/>
    <p:sldId id="26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1100"/>
    <a:srgbClr val="941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80"/>
    <p:restoredTop sz="94656"/>
  </p:normalViewPr>
  <p:slideViewPr>
    <p:cSldViewPr snapToGrid="0" snapToObjects="1">
      <p:cViewPr>
        <p:scale>
          <a:sx n="120" d="100"/>
          <a:sy n="120" d="100"/>
        </p:scale>
        <p:origin x="-216" y="-57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18432-A8ED-5D4B-8CA4-A9BC39F56F4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2C46792-7B08-7343-A05E-F946C11DA9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1173E18-A998-B24B-A0B3-5D1818802E20}"/>
              </a:ext>
            </a:extLst>
          </p:cNvPr>
          <p:cNvSpPr>
            <a:spLocks noGrp="1"/>
          </p:cNvSpPr>
          <p:nvPr>
            <p:ph type="dt" sz="half" idx="10"/>
          </p:nvPr>
        </p:nvSpPr>
        <p:spPr/>
        <p:txBody>
          <a:bodyPr/>
          <a:lstStyle/>
          <a:p>
            <a:fld id="{623E8E94-669C-0B45-AC81-501BEF3EB24A}" type="datetimeFigureOut">
              <a:rPr lang="en-US" smtClean="0"/>
              <a:t>7/2/20</a:t>
            </a:fld>
            <a:endParaRPr lang="en-US"/>
          </a:p>
        </p:txBody>
      </p:sp>
      <p:sp>
        <p:nvSpPr>
          <p:cNvPr id="5" name="Footer Placeholder 4">
            <a:extLst>
              <a:ext uri="{FF2B5EF4-FFF2-40B4-BE49-F238E27FC236}">
                <a16:creationId xmlns:a16="http://schemas.microsoft.com/office/drawing/2014/main" id="{3BC87F2E-FD3C-B448-9D25-5BC55D436F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F1F075-C2D6-434A-A699-815D38C25616}"/>
              </a:ext>
            </a:extLst>
          </p:cNvPr>
          <p:cNvSpPr>
            <a:spLocks noGrp="1"/>
          </p:cNvSpPr>
          <p:nvPr>
            <p:ph type="sldNum" sz="quarter" idx="12"/>
          </p:nvPr>
        </p:nvSpPr>
        <p:spPr/>
        <p:txBody>
          <a:bodyPr/>
          <a:lstStyle/>
          <a:p>
            <a:fld id="{2A1AF3C8-3B53-AC49-8C2C-073BE340366C}" type="slidenum">
              <a:rPr lang="en-US" smtClean="0"/>
              <a:t>‹#›</a:t>
            </a:fld>
            <a:endParaRPr lang="en-US"/>
          </a:p>
        </p:txBody>
      </p:sp>
    </p:spTree>
    <p:extLst>
      <p:ext uri="{BB962C8B-B14F-4D97-AF65-F5344CB8AC3E}">
        <p14:creationId xmlns:p14="http://schemas.microsoft.com/office/powerpoint/2010/main" val="4187869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6511B-002D-7741-AA4C-208408A9B02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965FA77-CA56-2846-B17B-2AFD7A79540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8023688-4B3F-1A4A-B077-E65EC9F58963}"/>
              </a:ext>
            </a:extLst>
          </p:cNvPr>
          <p:cNvSpPr>
            <a:spLocks noGrp="1"/>
          </p:cNvSpPr>
          <p:nvPr>
            <p:ph type="dt" sz="half" idx="10"/>
          </p:nvPr>
        </p:nvSpPr>
        <p:spPr/>
        <p:txBody>
          <a:bodyPr/>
          <a:lstStyle/>
          <a:p>
            <a:fld id="{623E8E94-669C-0B45-AC81-501BEF3EB24A}" type="datetimeFigureOut">
              <a:rPr lang="en-US" smtClean="0"/>
              <a:t>7/2/20</a:t>
            </a:fld>
            <a:endParaRPr lang="en-US"/>
          </a:p>
        </p:txBody>
      </p:sp>
      <p:sp>
        <p:nvSpPr>
          <p:cNvPr id="5" name="Footer Placeholder 4">
            <a:extLst>
              <a:ext uri="{FF2B5EF4-FFF2-40B4-BE49-F238E27FC236}">
                <a16:creationId xmlns:a16="http://schemas.microsoft.com/office/drawing/2014/main" id="{DCE3549F-6FA5-9C40-A729-D411D64D68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FBCFAB-18C0-9643-92B7-2C9CA31D1550}"/>
              </a:ext>
            </a:extLst>
          </p:cNvPr>
          <p:cNvSpPr>
            <a:spLocks noGrp="1"/>
          </p:cNvSpPr>
          <p:nvPr>
            <p:ph type="sldNum" sz="quarter" idx="12"/>
          </p:nvPr>
        </p:nvSpPr>
        <p:spPr/>
        <p:txBody>
          <a:bodyPr/>
          <a:lstStyle/>
          <a:p>
            <a:fld id="{2A1AF3C8-3B53-AC49-8C2C-073BE340366C}" type="slidenum">
              <a:rPr lang="en-US" smtClean="0"/>
              <a:t>‹#›</a:t>
            </a:fld>
            <a:endParaRPr lang="en-US"/>
          </a:p>
        </p:txBody>
      </p:sp>
    </p:spTree>
    <p:extLst>
      <p:ext uri="{BB962C8B-B14F-4D97-AF65-F5344CB8AC3E}">
        <p14:creationId xmlns:p14="http://schemas.microsoft.com/office/powerpoint/2010/main" val="2868112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7F30A1-0D00-0E46-96AF-1A9ED7A7F3A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BDD6DF0-6C07-174A-AFA1-DA8FF4490BC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6FB72EB-6FCE-7149-9A23-F834A8A0E16C}"/>
              </a:ext>
            </a:extLst>
          </p:cNvPr>
          <p:cNvSpPr>
            <a:spLocks noGrp="1"/>
          </p:cNvSpPr>
          <p:nvPr>
            <p:ph type="dt" sz="half" idx="10"/>
          </p:nvPr>
        </p:nvSpPr>
        <p:spPr/>
        <p:txBody>
          <a:bodyPr/>
          <a:lstStyle/>
          <a:p>
            <a:fld id="{623E8E94-669C-0B45-AC81-501BEF3EB24A}" type="datetimeFigureOut">
              <a:rPr lang="en-US" smtClean="0"/>
              <a:t>7/2/20</a:t>
            </a:fld>
            <a:endParaRPr lang="en-US"/>
          </a:p>
        </p:txBody>
      </p:sp>
      <p:sp>
        <p:nvSpPr>
          <p:cNvPr id="5" name="Footer Placeholder 4">
            <a:extLst>
              <a:ext uri="{FF2B5EF4-FFF2-40B4-BE49-F238E27FC236}">
                <a16:creationId xmlns:a16="http://schemas.microsoft.com/office/drawing/2014/main" id="{9FC56D5F-A09B-F542-A599-D7258F5A49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BE7885-5228-424C-A3B2-D61B613FBB78}"/>
              </a:ext>
            </a:extLst>
          </p:cNvPr>
          <p:cNvSpPr>
            <a:spLocks noGrp="1"/>
          </p:cNvSpPr>
          <p:nvPr>
            <p:ph type="sldNum" sz="quarter" idx="12"/>
          </p:nvPr>
        </p:nvSpPr>
        <p:spPr/>
        <p:txBody>
          <a:bodyPr/>
          <a:lstStyle/>
          <a:p>
            <a:fld id="{2A1AF3C8-3B53-AC49-8C2C-073BE340366C}" type="slidenum">
              <a:rPr lang="en-US" smtClean="0"/>
              <a:t>‹#›</a:t>
            </a:fld>
            <a:endParaRPr lang="en-US"/>
          </a:p>
        </p:txBody>
      </p:sp>
    </p:spTree>
    <p:extLst>
      <p:ext uri="{BB962C8B-B14F-4D97-AF65-F5344CB8AC3E}">
        <p14:creationId xmlns:p14="http://schemas.microsoft.com/office/powerpoint/2010/main" val="377968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4920C-3419-A848-A34A-64F430B3801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3038163-6D50-BD4F-8564-E18075CAF33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CA81D31-1BE1-8543-9EAC-152B9C31D204}"/>
              </a:ext>
            </a:extLst>
          </p:cNvPr>
          <p:cNvSpPr>
            <a:spLocks noGrp="1"/>
          </p:cNvSpPr>
          <p:nvPr>
            <p:ph type="dt" sz="half" idx="10"/>
          </p:nvPr>
        </p:nvSpPr>
        <p:spPr/>
        <p:txBody>
          <a:bodyPr/>
          <a:lstStyle/>
          <a:p>
            <a:fld id="{623E8E94-669C-0B45-AC81-501BEF3EB24A}" type="datetimeFigureOut">
              <a:rPr lang="en-US" smtClean="0"/>
              <a:t>7/2/20</a:t>
            </a:fld>
            <a:endParaRPr lang="en-US"/>
          </a:p>
        </p:txBody>
      </p:sp>
      <p:sp>
        <p:nvSpPr>
          <p:cNvPr id="5" name="Footer Placeholder 4">
            <a:extLst>
              <a:ext uri="{FF2B5EF4-FFF2-40B4-BE49-F238E27FC236}">
                <a16:creationId xmlns:a16="http://schemas.microsoft.com/office/drawing/2014/main" id="{95E0A8B3-2867-2E42-B5B5-BD8F8B626A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8594C-17CE-5746-BCE4-59B99381440B}"/>
              </a:ext>
            </a:extLst>
          </p:cNvPr>
          <p:cNvSpPr>
            <a:spLocks noGrp="1"/>
          </p:cNvSpPr>
          <p:nvPr>
            <p:ph type="sldNum" sz="quarter" idx="12"/>
          </p:nvPr>
        </p:nvSpPr>
        <p:spPr/>
        <p:txBody>
          <a:bodyPr/>
          <a:lstStyle/>
          <a:p>
            <a:fld id="{2A1AF3C8-3B53-AC49-8C2C-073BE340366C}" type="slidenum">
              <a:rPr lang="en-US" smtClean="0"/>
              <a:t>‹#›</a:t>
            </a:fld>
            <a:endParaRPr lang="en-US"/>
          </a:p>
        </p:txBody>
      </p:sp>
    </p:spTree>
    <p:extLst>
      <p:ext uri="{BB962C8B-B14F-4D97-AF65-F5344CB8AC3E}">
        <p14:creationId xmlns:p14="http://schemas.microsoft.com/office/powerpoint/2010/main" val="2067957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CA96F-34EF-2E4B-B86E-61A5BE445E3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8BCDEF1-5F45-C944-92AF-928667C594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79129F1-9A5F-F749-AD0D-CD2C7BD45A3B}"/>
              </a:ext>
            </a:extLst>
          </p:cNvPr>
          <p:cNvSpPr>
            <a:spLocks noGrp="1"/>
          </p:cNvSpPr>
          <p:nvPr>
            <p:ph type="dt" sz="half" idx="10"/>
          </p:nvPr>
        </p:nvSpPr>
        <p:spPr/>
        <p:txBody>
          <a:bodyPr/>
          <a:lstStyle/>
          <a:p>
            <a:fld id="{623E8E94-669C-0B45-AC81-501BEF3EB24A}" type="datetimeFigureOut">
              <a:rPr lang="en-US" smtClean="0"/>
              <a:t>7/2/20</a:t>
            </a:fld>
            <a:endParaRPr lang="en-US"/>
          </a:p>
        </p:txBody>
      </p:sp>
      <p:sp>
        <p:nvSpPr>
          <p:cNvPr id="5" name="Footer Placeholder 4">
            <a:extLst>
              <a:ext uri="{FF2B5EF4-FFF2-40B4-BE49-F238E27FC236}">
                <a16:creationId xmlns:a16="http://schemas.microsoft.com/office/drawing/2014/main" id="{D4D3AD36-56C4-B447-B5F5-00E6A08DA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16FDC2-A618-294A-8BB4-6F0260829408}"/>
              </a:ext>
            </a:extLst>
          </p:cNvPr>
          <p:cNvSpPr>
            <a:spLocks noGrp="1"/>
          </p:cNvSpPr>
          <p:nvPr>
            <p:ph type="sldNum" sz="quarter" idx="12"/>
          </p:nvPr>
        </p:nvSpPr>
        <p:spPr/>
        <p:txBody>
          <a:bodyPr/>
          <a:lstStyle/>
          <a:p>
            <a:fld id="{2A1AF3C8-3B53-AC49-8C2C-073BE340366C}" type="slidenum">
              <a:rPr lang="en-US" smtClean="0"/>
              <a:t>‹#›</a:t>
            </a:fld>
            <a:endParaRPr lang="en-US"/>
          </a:p>
        </p:txBody>
      </p:sp>
    </p:spTree>
    <p:extLst>
      <p:ext uri="{BB962C8B-B14F-4D97-AF65-F5344CB8AC3E}">
        <p14:creationId xmlns:p14="http://schemas.microsoft.com/office/powerpoint/2010/main" val="3568836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287C6-1316-FA47-8BD6-85D808DC519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8172C3E-A0A8-2B44-8000-8E6190E0C10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1F46DF5-469F-B546-A219-82DBFCA73FB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DF03A2-1706-A24C-A13C-604D35582792}"/>
              </a:ext>
            </a:extLst>
          </p:cNvPr>
          <p:cNvSpPr>
            <a:spLocks noGrp="1"/>
          </p:cNvSpPr>
          <p:nvPr>
            <p:ph type="dt" sz="half" idx="10"/>
          </p:nvPr>
        </p:nvSpPr>
        <p:spPr/>
        <p:txBody>
          <a:bodyPr/>
          <a:lstStyle/>
          <a:p>
            <a:fld id="{623E8E94-669C-0B45-AC81-501BEF3EB24A}" type="datetimeFigureOut">
              <a:rPr lang="en-US" smtClean="0"/>
              <a:t>7/2/20</a:t>
            </a:fld>
            <a:endParaRPr lang="en-US"/>
          </a:p>
        </p:txBody>
      </p:sp>
      <p:sp>
        <p:nvSpPr>
          <p:cNvPr id="6" name="Footer Placeholder 5">
            <a:extLst>
              <a:ext uri="{FF2B5EF4-FFF2-40B4-BE49-F238E27FC236}">
                <a16:creationId xmlns:a16="http://schemas.microsoft.com/office/drawing/2014/main" id="{5C56B0D9-4F78-2347-B67B-7A5FB11F47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6F16D0-BF79-5C4C-AD12-38BD5F65ACA8}"/>
              </a:ext>
            </a:extLst>
          </p:cNvPr>
          <p:cNvSpPr>
            <a:spLocks noGrp="1"/>
          </p:cNvSpPr>
          <p:nvPr>
            <p:ph type="sldNum" sz="quarter" idx="12"/>
          </p:nvPr>
        </p:nvSpPr>
        <p:spPr/>
        <p:txBody>
          <a:bodyPr/>
          <a:lstStyle/>
          <a:p>
            <a:fld id="{2A1AF3C8-3B53-AC49-8C2C-073BE340366C}" type="slidenum">
              <a:rPr lang="en-US" smtClean="0"/>
              <a:t>‹#›</a:t>
            </a:fld>
            <a:endParaRPr lang="en-US"/>
          </a:p>
        </p:txBody>
      </p:sp>
    </p:spTree>
    <p:extLst>
      <p:ext uri="{BB962C8B-B14F-4D97-AF65-F5344CB8AC3E}">
        <p14:creationId xmlns:p14="http://schemas.microsoft.com/office/powerpoint/2010/main" val="501894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D2B87-4322-B041-9C84-417094267EF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B66A01E-22E2-7743-AE12-AA66C41B4B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84CDD32-ACAD-C34F-98E8-2517B5FF898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263D1C4-8C5C-0948-B6AC-B3A2283CDB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08EA73E-CF5D-3D4B-BB23-DF8DA1B8A86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E2A836E-1429-E84E-95C2-780D7FA25E0A}"/>
              </a:ext>
            </a:extLst>
          </p:cNvPr>
          <p:cNvSpPr>
            <a:spLocks noGrp="1"/>
          </p:cNvSpPr>
          <p:nvPr>
            <p:ph type="dt" sz="half" idx="10"/>
          </p:nvPr>
        </p:nvSpPr>
        <p:spPr/>
        <p:txBody>
          <a:bodyPr/>
          <a:lstStyle/>
          <a:p>
            <a:fld id="{623E8E94-669C-0B45-AC81-501BEF3EB24A}" type="datetimeFigureOut">
              <a:rPr lang="en-US" smtClean="0"/>
              <a:t>7/2/20</a:t>
            </a:fld>
            <a:endParaRPr lang="en-US"/>
          </a:p>
        </p:txBody>
      </p:sp>
      <p:sp>
        <p:nvSpPr>
          <p:cNvPr id="8" name="Footer Placeholder 7">
            <a:extLst>
              <a:ext uri="{FF2B5EF4-FFF2-40B4-BE49-F238E27FC236}">
                <a16:creationId xmlns:a16="http://schemas.microsoft.com/office/drawing/2014/main" id="{48B07EFC-8179-8A41-A839-0BBD29EFE4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A1E30C-A349-9949-ADD6-AB717280A7C2}"/>
              </a:ext>
            </a:extLst>
          </p:cNvPr>
          <p:cNvSpPr>
            <a:spLocks noGrp="1"/>
          </p:cNvSpPr>
          <p:nvPr>
            <p:ph type="sldNum" sz="quarter" idx="12"/>
          </p:nvPr>
        </p:nvSpPr>
        <p:spPr/>
        <p:txBody>
          <a:bodyPr/>
          <a:lstStyle/>
          <a:p>
            <a:fld id="{2A1AF3C8-3B53-AC49-8C2C-073BE340366C}" type="slidenum">
              <a:rPr lang="en-US" smtClean="0"/>
              <a:t>‹#›</a:t>
            </a:fld>
            <a:endParaRPr lang="en-US"/>
          </a:p>
        </p:txBody>
      </p:sp>
    </p:spTree>
    <p:extLst>
      <p:ext uri="{BB962C8B-B14F-4D97-AF65-F5344CB8AC3E}">
        <p14:creationId xmlns:p14="http://schemas.microsoft.com/office/powerpoint/2010/main" val="2098002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0B455-5C75-6440-A084-098E5EF42AD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2BB2ACE-FBF5-F241-807B-06EA0FAB706D}"/>
              </a:ext>
            </a:extLst>
          </p:cNvPr>
          <p:cNvSpPr>
            <a:spLocks noGrp="1"/>
          </p:cNvSpPr>
          <p:nvPr>
            <p:ph type="dt" sz="half" idx="10"/>
          </p:nvPr>
        </p:nvSpPr>
        <p:spPr/>
        <p:txBody>
          <a:bodyPr/>
          <a:lstStyle/>
          <a:p>
            <a:fld id="{623E8E94-669C-0B45-AC81-501BEF3EB24A}" type="datetimeFigureOut">
              <a:rPr lang="en-US" smtClean="0"/>
              <a:t>7/2/20</a:t>
            </a:fld>
            <a:endParaRPr lang="en-US"/>
          </a:p>
        </p:txBody>
      </p:sp>
      <p:sp>
        <p:nvSpPr>
          <p:cNvPr id="4" name="Footer Placeholder 3">
            <a:extLst>
              <a:ext uri="{FF2B5EF4-FFF2-40B4-BE49-F238E27FC236}">
                <a16:creationId xmlns:a16="http://schemas.microsoft.com/office/drawing/2014/main" id="{DD74201C-E2BD-DA4A-BD97-7561D2B8EC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BE3065-0E64-8E45-A971-9BCDD193C8CD}"/>
              </a:ext>
            </a:extLst>
          </p:cNvPr>
          <p:cNvSpPr>
            <a:spLocks noGrp="1"/>
          </p:cNvSpPr>
          <p:nvPr>
            <p:ph type="sldNum" sz="quarter" idx="12"/>
          </p:nvPr>
        </p:nvSpPr>
        <p:spPr/>
        <p:txBody>
          <a:bodyPr/>
          <a:lstStyle/>
          <a:p>
            <a:fld id="{2A1AF3C8-3B53-AC49-8C2C-073BE340366C}" type="slidenum">
              <a:rPr lang="en-US" smtClean="0"/>
              <a:t>‹#›</a:t>
            </a:fld>
            <a:endParaRPr lang="en-US"/>
          </a:p>
        </p:txBody>
      </p:sp>
    </p:spTree>
    <p:extLst>
      <p:ext uri="{BB962C8B-B14F-4D97-AF65-F5344CB8AC3E}">
        <p14:creationId xmlns:p14="http://schemas.microsoft.com/office/powerpoint/2010/main" val="1053698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1797CE-B4C0-514A-86A6-6EF2C8F5A2E7}"/>
              </a:ext>
            </a:extLst>
          </p:cNvPr>
          <p:cNvSpPr>
            <a:spLocks noGrp="1"/>
          </p:cNvSpPr>
          <p:nvPr>
            <p:ph type="dt" sz="half" idx="10"/>
          </p:nvPr>
        </p:nvSpPr>
        <p:spPr/>
        <p:txBody>
          <a:bodyPr/>
          <a:lstStyle/>
          <a:p>
            <a:fld id="{623E8E94-669C-0B45-AC81-501BEF3EB24A}" type="datetimeFigureOut">
              <a:rPr lang="en-US" smtClean="0"/>
              <a:t>7/2/20</a:t>
            </a:fld>
            <a:endParaRPr lang="en-US"/>
          </a:p>
        </p:txBody>
      </p:sp>
      <p:sp>
        <p:nvSpPr>
          <p:cNvPr id="3" name="Footer Placeholder 2">
            <a:extLst>
              <a:ext uri="{FF2B5EF4-FFF2-40B4-BE49-F238E27FC236}">
                <a16:creationId xmlns:a16="http://schemas.microsoft.com/office/drawing/2014/main" id="{1BC9FC43-118C-F543-8217-FDBCD854880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8043F3-88B5-CE48-A455-C85AE0ACC1A7}"/>
              </a:ext>
            </a:extLst>
          </p:cNvPr>
          <p:cNvSpPr>
            <a:spLocks noGrp="1"/>
          </p:cNvSpPr>
          <p:nvPr>
            <p:ph type="sldNum" sz="quarter" idx="12"/>
          </p:nvPr>
        </p:nvSpPr>
        <p:spPr/>
        <p:txBody>
          <a:bodyPr/>
          <a:lstStyle/>
          <a:p>
            <a:fld id="{2A1AF3C8-3B53-AC49-8C2C-073BE340366C}" type="slidenum">
              <a:rPr lang="en-US" smtClean="0"/>
              <a:t>‹#›</a:t>
            </a:fld>
            <a:endParaRPr lang="en-US"/>
          </a:p>
        </p:txBody>
      </p:sp>
    </p:spTree>
    <p:extLst>
      <p:ext uri="{BB962C8B-B14F-4D97-AF65-F5344CB8AC3E}">
        <p14:creationId xmlns:p14="http://schemas.microsoft.com/office/powerpoint/2010/main" val="321071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B0F33-E056-0440-A9D2-EDD065102A0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EC32460-39BD-4F4A-83AD-029B7FDCFD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796F3A5-9B85-9549-A78A-CB4B36703E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202A1AC-AE63-3140-B47D-9E88AB8929C3}"/>
              </a:ext>
            </a:extLst>
          </p:cNvPr>
          <p:cNvSpPr>
            <a:spLocks noGrp="1"/>
          </p:cNvSpPr>
          <p:nvPr>
            <p:ph type="dt" sz="half" idx="10"/>
          </p:nvPr>
        </p:nvSpPr>
        <p:spPr/>
        <p:txBody>
          <a:bodyPr/>
          <a:lstStyle/>
          <a:p>
            <a:fld id="{623E8E94-669C-0B45-AC81-501BEF3EB24A}" type="datetimeFigureOut">
              <a:rPr lang="en-US" smtClean="0"/>
              <a:t>7/2/20</a:t>
            </a:fld>
            <a:endParaRPr lang="en-US"/>
          </a:p>
        </p:txBody>
      </p:sp>
      <p:sp>
        <p:nvSpPr>
          <p:cNvPr id="6" name="Footer Placeholder 5">
            <a:extLst>
              <a:ext uri="{FF2B5EF4-FFF2-40B4-BE49-F238E27FC236}">
                <a16:creationId xmlns:a16="http://schemas.microsoft.com/office/drawing/2014/main" id="{7F23F56D-585A-724F-9BBD-8255521B80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2AEF87-91D3-1F46-AD98-5128B1851C32}"/>
              </a:ext>
            </a:extLst>
          </p:cNvPr>
          <p:cNvSpPr>
            <a:spLocks noGrp="1"/>
          </p:cNvSpPr>
          <p:nvPr>
            <p:ph type="sldNum" sz="quarter" idx="12"/>
          </p:nvPr>
        </p:nvSpPr>
        <p:spPr/>
        <p:txBody>
          <a:bodyPr/>
          <a:lstStyle/>
          <a:p>
            <a:fld id="{2A1AF3C8-3B53-AC49-8C2C-073BE340366C}" type="slidenum">
              <a:rPr lang="en-US" smtClean="0"/>
              <a:t>‹#›</a:t>
            </a:fld>
            <a:endParaRPr lang="en-US"/>
          </a:p>
        </p:txBody>
      </p:sp>
    </p:spTree>
    <p:extLst>
      <p:ext uri="{BB962C8B-B14F-4D97-AF65-F5344CB8AC3E}">
        <p14:creationId xmlns:p14="http://schemas.microsoft.com/office/powerpoint/2010/main" val="583917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EC445-5749-9544-BAEF-9A2D68560EB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35FFC5C-52F8-A548-98D3-F1F224EE03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1FDEF0-0326-A04A-9F28-BA01849F0C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0BFDC36-690D-B84D-A952-E7819832B759}"/>
              </a:ext>
            </a:extLst>
          </p:cNvPr>
          <p:cNvSpPr>
            <a:spLocks noGrp="1"/>
          </p:cNvSpPr>
          <p:nvPr>
            <p:ph type="dt" sz="half" idx="10"/>
          </p:nvPr>
        </p:nvSpPr>
        <p:spPr/>
        <p:txBody>
          <a:bodyPr/>
          <a:lstStyle/>
          <a:p>
            <a:fld id="{623E8E94-669C-0B45-AC81-501BEF3EB24A}" type="datetimeFigureOut">
              <a:rPr lang="en-US" smtClean="0"/>
              <a:t>7/2/20</a:t>
            </a:fld>
            <a:endParaRPr lang="en-US"/>
          </a:p>
        </p:txBody>
      </p:sp>
      <p:sp>
        <p:nvSpPr>
          <p:cNvPr id="6" name="Footer Placeholder 5">
            <a:extLst>
              <a:ext uri="{FF2B5EF4-FFF2-40B4-BE49-F238E27FC236}">
                <a16:creationId xmlns:a16="http://schemas.microsoft.com/office/drawing/2014/main" id="{A932430E-8ACB-374D-9A81-0B4F7DF374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1F36D9-4A02-694C-8125-F03ED1BE614F}"/>
              </a:ext>
            </a:extLst>
          </p:cNvPr>
          <p:cNvSpPr>
            <a:spLocks noGrp="1"/>
          </p:cNvSpPr>
          <p:nvPr>
            <p:ph type="sldNum" sz="quarter" idx="12"/>
          </p:nvPr>
        </p:nvSpPr>
        <p:spPr/>
        <p:txBody>
          <a:bodyPr/>
          <a:lstStyle/>
          <a:p>
            <a:fld id="{2A1AF3C8-3B53-AC49-8C2C-073BE340366C}" type="slidenum">
              <a:rPr lang="en-US" smtClean="0"/>
              <a:t>‹#›</a:t>
            </a:fld>
            <a:endParaRPr lang="en-US"/>
          </a:p>
        </p:txBody>
      </p:sp>
    </p:spTree>
    <p:extLst>
      <p:ext uri="{BB962C8B-B14F-4D97-AF65-F5344CB8AC3E}">
        <p14:creationId xmlns:p14="http://schemas.microsoft.com/office/powerpoint/2010/main" val="3909185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BCED76-1121-FC4C-9C98-D3006FF4C3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600AF1F-0960-E244-9F42-7F638AB3D3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2940753-4434-0443-8BC0-C52F86E21B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3E8E94-669C-0B45-AC81-501BEF3EB24A}" type="datetimeFigureOut">
              <a:rPr lang="en-US" smtClean="0"/>
              <a:t>7/2/20</a:t>
            </a:fld>
            <a:endParaRPr lang="en-US"/>
          </a:p>
        </p:txBody>
      </p:sp>
      <p:sp>
        <p:nvSpPr>
          <p:cNvPr id="5" name="Footer Placeholder 4">
            <a:extLst>
              <a:ext uri="{FF2B5EF4-FFF2-40B4-BE49-F238E27FC236}">
                <a16:creationId xmlns:a16="http://schemas.microsoft.com/office/drawing/2014/main" id="{496744A2-BB63-454A-AC8F-8EEF71F789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C2BEB7-5CC9-D74F-81B7-7BE11A4F3F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1AF3C8-3B53-AC49-8C2C-073BE340366C}" type="slidenum">
              <a:rPr lang="en-US" smtClean="0"/>
              <a:t>‹#›</a:t>
            </a:fld>
            <a:endParaRPr lang="en-US"/>
          </a:p>
        </p:txBody>
      </p:sp>
    </p:spTree>
    <p:extLst>
      <p:ext uri="{BB962C8B-B14F-4D97-AF65-F5344CB8AC3E}">
        <p14:creationId xmlns:p14="http://schemas.microsoft.com/office/powerpoint/2010/main" val="2971277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tif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tiff"/></Relationships>
</file>

<file path=ppt/slides/_rels/slide11.xml.rels><?xml version="1.0" encoding="UTF-8" standalone="yes"?>
<Relationships xmlns="http://schemas.openxmlformats.org/package/2006/relationships"><Relationship Id="rId8" Type="http://schemas.openxmlformats.org/officeDocument/2006/relationships/image" Target="../media/image16.tiff"/><Relationship Id="rId3" Type="http://schemas.openxmlformats.org/officeDocument/2006/relationships/slideLayout" Target="../slideLayouts/slideLayout7.xml"/><Relationship Id="rId7" Type="http://schemas.openxmlformats.org/officeDocument/2006/relationships/image" Target="../media/image15.tiff"/><Relationship Id="rId12"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tiff"/><Relationship Id="rId11" Type="http://schemas.openxmlformats.org/officeDocument/2006/relationships/image" Target="../media/image19.tiff"/><Relationship Id="rId5" Type="http://schemas.openxmlformats.org/officeDocument/2006/relationships/image" Target="../media/image13.tiff"/><Relationship Id="rId10" Type="http://schemas.openxmlformats.org/officeDocument/2006/relationships/image" Target="../media/image18.tiff"/><Relationship Id="rId4" Type="http://schemas.openxmlformats.org/officeDocument/2006/relationships/image" Target="../media/image12.tiff"/><Relationship Id="rId9" Type="http://schemas.openxmlformats.org/officeDocument/2006/relationships/image" Target="../media/image17.tif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tiff"/></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4.tiff"/><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5.tif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6.tif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7.tif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8.tif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3.tif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A321DA-75F3-A346-AC18-B531FE2B337F}"/>
              </a:ext>
            </a:extLst>
          </p:cNvPr>
          <p:cNvPicPr>
            <a:picLocks noChangeAspect="1"/>
          </p:cNvPicPr>
          <p:nvPr/>
        </p:nvPicPr>
        <p:blipFill rotWithShape="1">
          <a:blip r:embed="rId4"/>
          <a:srcRect t="31296" b="36923"/>
          <a:stretch/>
        </p:blipFill>
        <p:spPr>
          <a:xfrm>
            <a:off x="0" y="0"/>
            <a:ext cx="12192000" cy="6858001"/>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9C1EDF32-51C6-C34F-B71E-488A271C8E82}"/>
              </a:ext>
            </a:extLst>
          </p:cNvPr>
          <p:cNvSpPr>
            <a:spLocks noGrp="1"/>
          </p:cNvSpPr>
          <p:nvPr>
            <p:ph type="ctrTitle"/>
          </p:nvPr>
        </p:nvSpPr>
        <p:spPr>
          <a:xfrm>
            <a:off x="8022021" y="3231931"/>
            <a:ext cx="3852041" cy="1834056"/>
          </a:xfrm>
        </p:spPr>
        <p:txBody>
          <a:bodyPr>
            <a:normAutofit/>
          </a:bodyPr>
          <a:lstStyle/>
          <a:p>
            <a:r>
              <a:rPr lang="en-US" sz="4000" dirty="0">
                <a:latin typeface="Futura Medium" panose="020B0602020204020303" pitchFamily="34" charset="-79"/>
                <a:cs typeface="Futura Medium" panose="020B0602020204020303" pitchFamily="34" charset="-79"/>
              </a:rPr>
              <a:t>Welcome to English Literature</a:t>
            </a: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A6513CBE-0226-2147-AFF0-935748D00B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067319598"/>
      </p:ext>
    </p:extLst>
  </p:cSld>
  <p:clrMapOvr>
    <a:masterClrMapping/>
  </p:clrMapOvr>
  <mc:AlternateContent xmlns:mc="http://schemas.openxmlformats.org/markup-compatibility/2006">
    <mc:Choice xmlns:p14="http://schemas.microsoft.com/office/powerpoint/2010/main" Requires="p14">
      <p:transition spd="slow" p14:dur="2000" advTm="18252"/>
    </mc:Choice>
    <mc:Fallback>
      <p:transition spd="slow" advTm="18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p:cTn id="7" repeatCount="indefinite" restart="whenNotActive" fill="hold" evtFilter="cancelBubble" nodeType="interactiveSeq">
                <p:stCondLst>
                  <p:cond delay="indefinite"/>
                  <p:cond evt="onBegin" delay="0">
                    <p:tn val="1"/>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 0 L 0.18883 0.24861" pathEditMode="relative" ptsTypes="AA">
                                      <p:cBhvr>
                                        <p:cTn id="11" dur="30000" fill="hold"/>
                                        <p:tgtEl>
                                          <p:spTgt spid="4"/>
                                        </p:tgtEl>
                                        <p:attrNameLst>
                                          <p:attrName>ppt_x</p:attrName>
                                          <p:attrName>ppt_y</p:attrName>
                                        </p:attrNameLst>
                                      </p:cBhvr>
                                    </p:animMotion>
                                  </p:childTnLst>
                                </p:cTn>
                              </p:par>
                              <p:par>
                                <p:cTn id="12" presetID="6" presetClass="emph" presetSubtype="0" accel="50000" decel="50000" fill="hold" nodeType="withEffect">
                                  <p:stCondLst>
                                    <p:cond delay="0"/>
                                  </p:stCondLst>
                                  <p:childTnLst>
                                    <p:animScale>
                                      <p:cBhvr>
                                        <p:cTn id="13" dur="30000" fill="hold"/>
                                        <p:tgtEl>
                                          <p:spTgt spid="4"/>
                                        </p:tgtEl>
                                      </p:cBhvr>
                                      <p:by x="150000" y="150000"/>
                                    </p:animScale>
                                  </p:childTnLst>
                                </p:cTn>
                              </p:par>
                            </p:childTnLst>
                          </p:cTn>
                        </p:par>
                        <p:par>
                          <p:cTn id="14" fill="hold">
                            <p:stCondLst>
                              <p:cond delay="30000"/>
                            </p:stCondLst>
                            <p:childTnLst>
                              <p:par>
                                <p:cTn id="15" presetID="0" presetClass="path" presetSubtype="0" accel="50000" decel="50000" fill="hold" nodeType="afterEffect">
                                  <p:stCondLst>
                                    <p:cond delay="5000"/>
                                  </p:stCondLst>
                                  <p:childTnLst>
                                    <p:animMotion origin="layout" path="M 0.18883 0.24861 L 0.24922 0.24861" pathEditMode="relative" ptsTypes="AA">
                                      <p:cBhvr>
                                        <p:cTn id="16" dur="30000" fill="hold"/>
                                        <p:tgtEl>
                                          <p:spTgt spid="4"/>
                                        </p:tgtEl>
                                        <p:attrNameLst>
                                          <p:attrName>ppt_x</p:attrName>
                                          <p:attrName>ppt_y</p:attrName>
                                        </p:attrNameLst>
                                      </p:cBhvr>
                                    </p:animMotion>
                                  </p:childTnLst>
                                </p:cTn>
                              </p:par>
                            </p:childTnLst>
                          </p:cTn>
                        </p:par>
                        <p:par>
                          <p:cTn id="17" fill="hold">
                            <p:stCondLst>
                              <p:cond delay="65000"/>
                            </p:stCondLst>
                            <p:childTnLst>
                              <p:par>
                                <p:cTn id="18" presetID="0" presetClass="path" presetSubtype="0" accel="50000" decel="50000" fill="hold" nodeType="afterEffect">
                                  <p:stCondLst>
                                    <p:cond delay="5000"/>
                                  </p:stCondLst>
                                  <p:childTnLst>
                                    <p:animMotion origin="layout" path="M 0.24922 0.24861 L 0.15913 0.24861" pathEditMode="relative" ptsTypes="AA">
                                      <p:cBhvr>
                                        <p:cTn id="19" dur="30000" fill="hold"/>
                                        <p:tgtEl>
                                          <p:spTgt spid="4"/>
                                        </p:tgtEl>
                                        <p:attrNameLst>
                                          <p:attrName>ppt_x</p:attrName>
                                          <p:attrName>ppt_y</p:attrName>
                                        </p:attrNameLst>
                                      </p:cBhvr>
                                    </p:animMotion>
                                  </p:childTnLst>
                                </p:cTn>
                              </p:par>
                            </p:childTnLst>
                          </p:cTn>
                        </p:par>
                        <p:par>
                          <p:cTn id="20" fill="hold">
                            <p:stCondLst>
                              <p:cond delay="100000"/>
                            </p:stCondLst>
                            <p:childTnLst>
                              <p:par>
                                <p:cTn id="21" presetID="0" presetClass="path" presetSubtype="0" accel="50000" decel="50000" fill="hold" nodeType="afterEffect">
                                  <p:stCondLst>
                                    <p:cond delay="5000"/>
                                  </p:stCondLst>
                                  <p:childTnLst>
                                    <p:animMotion origin="layout" path="M 0.15913 0.24861 L 0.2254 0.09058" pathEditMode="relative" ptsTypes="AA">
                                      <p:cBhvr>
                                        <p:cTn id="22" dur="30000" fill="hold"/>
                                        <p:tgtEl>
                                          <p:spTgt spid="4"/>
                                        </p:tgtEl>
                                        <p:attrNameLst>
                                          <p:attrName>ppt_x</p:attrName>
                                          <p:attrName>ppt_y</p:attrName>
                                        </p:attrNameLst>
                                      </p:cBhvr>
                                    </p:animMotion>
                                  </p:childTnLst>
                                </p:cTn>
                              </p:par>
                            </p:childTnLst>
                          </p:cTn>
                        </p:par>
                        <p:par>
                          <p:cTn id="23" fill="hold">
                            <p:stCondLst>
                              <p:cond delay="135000"/>
                            </p:stCondLst>
                            <p:childTnLst>
                              <p:par>
                                <p:cTn id="24" presetID="0" presetClass="path" presetSubtype="0" accel="50000" decel="50000" fill="hold" nodeType="afterEffect">
                                  <p:stCondLst>
                                    <p:cond delay="5000"/>
                                  </p:stCondLst>
                                  <p:childTnLst>
                                    <p:animMotion origin="layout" path="M 0.2254 0.09058 L 0.18463 -0.07636" pathEditMode="relative" ptsTypes="AA">
                                      <p:cBhvr>
                                        <p:cTn id="25" dur="30000" fill="hold"/>
                                        <p:tgtEl>
                                          <p:spTgt spid="4"/>
                                        </p:tgtEl>
                                        <p:attrNameLst>
                                          <p:attrName>ppt_x</p:attrName>
                                          <p:attrName>ppt_y</p:attrName>
                                        </p:attrNameLst>
                                      </p:cBhvr>
                                    </p:animMotion>
                                  </p:childTnLst>
                                </p:cTn>
                              </p:par>
                            </p:childTnLst>
                          </p:cTn>
                        </p:par>
                        <p:par>
                          <p:cTn id="26" fill="hold">
                            <p:stCondLst>
                              <p:cond delay="170000"/>
                            </p:stCondLst>
                            <p:childTnLst>
                              <p:par>
                                <p:cTn id="27" presetID="0" presetClass="path" presetSubtype="0" accel="50000" decel="50000" fill="hold" nodeType="afterEffect">
                                  <p:stCondLst>
                                    <p:cond delay="5000"/>
                                  </p:stCondLst>
                                  <p:childTnLst>
                                    <p:animMotion origin="layout" path="M 0.18463 -0.07636 L 0.24821 -0.24861" pathEditMode="relative" ptsTypes="AA">
                                      <p:cBhvr>
                                        <p:cTn id="28" dur="30000" fill="hold"/>
                                        <p:tgtEl>
                                          <p:spTgt spid="4"/>
                                        </p:tgtEl>
                                        <p:attrNameLst>
                                          <p:attrName>ppt_x</p:attrName>
                                          <p:attrName>ppt_y</p:attrName>
                                        </p:attrNameLst>
                                      </p:cBhvr>
                                    </p:animMotion>
                                  </p:childTnLst>
                                </p:cTn>
                              </p:par>
                            </p:childTnLst>
                          </p:cTn>
                        </p:par>
                        <p:par>
                          <p:cTn id="29" fill="hold">
                            <p:stCondLst>
                              <p:cond delay="205000"/>
                            </p:stCondLst>
                            <p:childTnLst>
                              <p:par>
                                <p:cTn id="30" presetID="0" presetClass="path" presetSubtype="0" accel="50000" decel="50000" fill="hold" nodeType="afterEffect">
                                  <p:stCondLst>
                                    <p:cond delay="5000"/>
                                  </p:stCondLst>
                                  <p:childTnLst>
                                    <p:animMotion origin="layout" path="M 0.24821 -0.24861 L 0.16978 -0.24861" pathEditMode="relative" ptsTypes="AA">
                                      <p:cBhvr>
                                        <p:cTn id="31" dur="30000" fill="hold"/>
                                        <p:tgtEl>
                                          <p:spTgt spid="4"/>
                                        </p:tgtEl>
                                        <p:attrNameLst>
                                          <p:attrName>ppt_x</p:attrName>
                                          <p:attrName>ppt_y</p:attrName>
                                        </p:attrNameLst>
                                      </p:cBhvr>
                                    </p:animMotion>
                                  </p:childTnLst>
                                </p:cTn>
                              </p:par>
                            </p:childTnLst>
                          </p:cTn>
                        </p:par>
                        <p:par>
                          <p:cTn id="32" fill="hold">
                            <p:stCondLst>
                              <p:cond delay="240000"/>
                            </p:stCondLst>
                            <p:childTnLst>
                              <p:par>
                                <p:cTn id="33" presetID="0" presetClass="path" presetSubtype="0" accel="50000" decel="50000" fill="hold" nodeType="afterEffect">
                                  <p:stCondLst>
                                    <p:cond delay="5000"/>
                                  </p:stCondLst>
                                  <p:childTnLst>
                                    <p:animMotion origin="layout" path="M 0.16978 -0.24861 L 0.24922 -0.24861" pathEditMode="relative" ptsTypes="AA">
                                      <p:cBhvr>
                                        <p:cTn id="34" dur="30000" fill="hold"/>
                                        <p:tgtEl>
                                          <p:spTgt spid="4"/>
                                        </p:tgtEl>
                                        <p:attrNameLst>
                                          <p:attrName>ppt_x</p:attrName>
                                          <p:attrName>ppt_y</p:attrName>
                                        </p:attrNameLst>
                                      </p:cBhvr>
                                    </p:animMotion>
                                  </p:childTnLst>
                                </p:cTn>
                              </p:par>
                            </p:childTnLst>
                          </p:cTn>
                        </p:par>
                        <p:par>
                          <p:cTn id="35" fill="hold">
                            <p:stCondLst>
                              <p:cond delay="275000"/>
                            </p:stCondLst>
                            <p:childTnLst>
                              <p:par>
                                <p:cTn id="36" presetID="0" presetClass="path" presetSubtype="0" accel="50000" decel="50000" fill="hold" nodeType="afterEffect">
                                  <p:stCondLst>
                                    <p:cond delay="5000"/>
                                  </p:stCondLst>
                                  <p:childTnLst>
                                    <p:animMotion origin="layout" path="M 0.24922 -0.24861 L 0 0" pathEditMode="relative" ptsTypes="AA">
                                      <p:cBhvr>
                                        <p:cTn id="37" dur="30000" fill="hold"/>
                                        <p:tgtEl>
                                          <p:spTgt spid="4"/>
                                        </p:tgtEl>
                                        <p:attrNameLst>
                                          <p:attrName>ppt_x</p:attrName>
                                          <p:attrName>ppt_y</p:attrName>
                                        </p:attrNameLst>
                                      </p:cBhvr>
                                    </p:animMotion>
                                  </p:childTnLst>
                                </p:cTn>
                              </p:par>
                              <p:par>
                                <p:cTn id="38" presetID="6" presetClass="emph" presetSubtype="0" accel="50000" decel="50000" fill="hold" nodeType="withEffect">
                                  <p:stCondLst>
                                    <p:cond delay="5000"/>
                                  </p:stCondLst>
                                  <p:childTnLst>
                                    <p:animScale>
                                      <p:cBhvr>
                                        <p:cTn id="39" dur="30000" fill="hold"/>
                                        <p:tgtEl>
                                          <p:spTgt spid="4"/>
                                        </p:tgtEl>
                                      </p:cBhvr>
                                      <p:by x="150000" y="150000"/>
                                      <p:to x="100000" y="100000"/>
                                    </p:animScale>
                                  </p:childTnLst>
                                </p:cTn>
                              </p:par>
                            </p:childTnLst>
                          </p:cTn>
                        </p:par>
                        <p:par>
                          <p:cTn id="40" fill="hold">
                            <p:stCondLst>
                              <p:cond delay="310000"/>
                            </p:stCondLst>
                            <p:childTnLst>
                              <p:par>
                                <p:cTn id="41" presetID="0" presetClass="path" presetSubtype="0" accel="50000" decel="50000" fill="hold" nodeType="afterEffect">
                                  <p:stCondLst>
                                    <p:cond delay="0"/>
                                  </p:stCondLst>
                                  <p:childTnLst>
                                    <p:animMotion origin="layout" path="M 0 0 L 0 0" pathEditMode="relative" ptsTypes="AA">
                                      <p:cBhvr>
                                        <p:cTn id="42" dur="5000" fill="hold"/>
                                        <p:tgtEl>
                                          <p:spTgt spid="4"/>
                                        </p:tgtEl>
                                        <p:attrNameLst>
                                          <p:attrName>ppt_x</p:attrName>
                                          <p:attrName>ppt_y</p:attrName>
                                        </p:attrNameLst>
                                      </p:cBhvr>
                                    </p:animMotion>
                                  </p:childTnLst>
                                </p:cTn>
                              </p:par>
                            </p:childTnLst>
                          </p:cTn>
                        </p:par>
                      </p:childTnLst>
                    </p:cTn>
                  </p:par>
                </p:childTnLst>
              </p:cTn>
            </p:seq>
            <p:audio isNarration="1">
              <p:cMediaNode vol="80000" showWhenStopped="0">
                <p:cTn id="43"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293AA3-3D8B-B14E-AB83-EE9F4A8344ED}"/>
              </a:ext>
            </a:extLst>
          </p:cNvPr>
          <p:cNvPicPr>
            <a:picLocks noChangeAspect="1"/>
          </p:cNvPicPr>
          <p:nvPr/>
        </p:nvPicPr>
        <p:blipFill rotWithShape="1">
          <a:blip r:embed="rId4">
            <a:alphaModFix amt="35000"/>
          </a:blip>
          <a:srcRect t="31296" b="36923"/>
          <a:stretch/>
        </p:blipFill>
        <p:spPr>
          <a:xfrm>
            <a:off x="0" y="0"/>
            <a:ext cx="12192000" cy="6858001"/>
          </a:xfrm>
          <a:prstGeom prst="rect">
            <a:avLst/>
          </a:prstGeom>
        </p:spPr>
      </p:pic>
      <p:sp>
        <p:nvSpPr>
          <p:cNvPr id="2" name="TextBox 1">
            <a:extLst>
              <a:ext uri="{FF2B5EF4-FFF2-40B4-BE49-F238E27FC236}">
                <a16:creationId xmlns:a16="http://schemas.microsoft.com/office/drawing/2014/main" id="{CBEA10AB-0864-E244-91A9-EFD82F791A3E}"/>
              </a:ext>
            </a:extLst>
          </p:cNvPr>
          <p:cNvSpPr txBox="1"/>
          <p:nvPr/>
        </p:nvSpPr>
        <p:spPr>
          <a:xfrm>
            <a:off x="3779520" y="0"/>
            <a:ext cx="4389120" cy="523220"/>
          </a:xfrm>
          <a:prstGeom prst="rect">
            <a:avLst/>
          </a:prstGeom>
          <a:solidFill>
            <a:schemeClr val="bg1"/>
          </a:solidFill>
        </p:spPr>
        <p:txBody>
          <a:bodyPr wrap="square" rtlCol="0">
            <a:spAutoFit/>
          </a:bodyPr>
          <a:lstStyle/>
          <a:p>
            <a:pPr algn="ctr"/>
            <a:r>
              <a:rPr lang="en-US" sz="2800" dirty="0">
                <a:solidFill>
                  <a:schemeClr val="accent2">
                    <a:lumMod val="75000"/>
                  </a:schemeClr>
                </a:solidFill>
                <a:latin typeface="Futura Medium" panose="020B0602020204020303" pitchFamily="34" charset="-79"/>
                <a:cs typeface="Futura Medium" panose="020B0602020204020303" pitchFamily="34" charset="-79"/>
              </a:rPr>
              <a:t>What our students say:</a:t>
            </a:r>
          </a:p>
        </p:txBody>
      </p:sp>
      <p:sp>
        <p:nvSpPr>
          <p:cNvPr id="3" name="TextBox 2">
            <a:extLst>
              <a:ext uri="{FF2B5EF4-FFF2-40B4-BE49-F238E27FC236}">
                <a16:creationId xmlns:a16="http://schemas.microsoft.com/office/drawing/2014/main" id="{1DBECB71-4429-C34C-A978-6940A2B9C530}"/>
              </a:ext>
            </a:extLst>
          </p:cNvPr>
          <p:cNvSpPr txBox="1"/>
          <p:nvPr/>
        </p:nvSpPr>
        <p:spPr>
          <a:xfrm>
            <a:off x="114300" y="892552"/>
            <a:ext cx="3901440" cy="5262979"/>
          </a:xfrm>
          <a:prstGeom prst="rect">
            <a:avLst/>
          </a:prstGeom>
          <a:solidFill>
            <a:schemeClr val="bg1"/>
          </a:solidFill>
          <a:ln>
            <a:noFill/>
          </a:ln>
        </p:spPr>
        <p:txBody>
          <a:bodyPr wrap="square" rtlCol="0">
            <a:spAutoFit/>
          </a:bodyPr>
          <a:lstStyle/>
          <a:p>
            <a:r>
              <a:rPr lang="en-GB" sz="1400" i="1" dirty="0">
                <a:latin typeface="Futura Medium" panose="020B0602020204020303" pitchFamily="34" charset="-79"/>
                <a:cs typeface="Futura Medium" panose="020B0602020204020303" pitchFamily="34" charset="-79"/>
              </a:rPr>
              <a:t>“I very nearly didn’t pick English lit because I assumed a subject like Maths or History would be preferred when applying to top universities for Medicine. Nonetheless I picked it in the end because upon research I realised how big a part essay writing and eloquent arguments are of higher education no matter what subject you do. English Lit allows you the freedom to learn about philosophy and sociology and history all in the context of your texts but also leaves you with lasting, varied knowledge in the end.”</a:t>
            </a:r>
          </a:p>
          <a:p>
            <a:endParaRPr lang="en-GB" sz="1400" i="1" dirty="0">
              <a:latin typeface="Futura Medium" panose="020B0602020204020303" pitchFamily="34" charset="-79"/>
              <a:cs typeface="Futura Medium" panose="020B0602020204020303" pitchFamily="34" charset="-79"/>
            </a:endParaRPr>
          </a:p>
          <a:p>
            <a:r>
              <a:rPr lang="en-GB" sz="1400" i="1" dirty="0">
                <a:latin typeface="Futura Medium" panose="020B0602020204020303" pitchFamily="34" charset="-79"/>
                <a:cs typeface="Futura Medium" panose="020B0602020204020303" pitchFamily="34" charset="-79"/>
              </a:rPr>
              <a:t>“I chose English lit because the subject is very complementary to other subjects. As it is an essay based subject it allows you to build up your technique and writing ability as well as allowing you to be creative with your responses and interpretations of the text.”</a:t>
            </a:r>
          </a:p>
          <a:p>
            <a:endParaRPr lang="en-GB" sz="1400" i="1" dirty="0">
              <a:latin typeface="Futura Medium" panose="020B0602020204020303" pitchFamily="34" charset="-79"/>
              <a:cs typeface="Futura Medium" panose="020B0602020204020303" pitchFamily="34" charset="-79"/>
            </a:endParaRPr>
          </a:p>
          <a:p>
            <a:r>
              <a:rPr lang="en-GB" sz="1400" i="1" dirty="0">
                <a:latin typeface="Futura Medium" panose="020B0602020204020303" pitchFamily="34" charset="-79"/>
                <a:cs typeface="Futura Medium" panose="020B0602020204020303" pitchFamily="34" charset="-79"/>
              </a:rPr>
              <a:t>“I chose English Lit because it balances your subject choices; it's always good to have a creative option that allows you to use your imagination.”</a:t>
            </a:r>
            <a:endParaRPr lang="en-US" sz="1400" i="1" dirty="0">
              <a:latin typeface="Futura Medium" panose="020B0602020204020303" pitchFamily="34" charset="-79"/>
              <a:cs typeface="Futura Medium" panose="020B0602020204020303" pitchFamily="34" charset="-79"/>
            </a:endParaRPr>
          </a:p>
        </p:txBody>
      </p:sp>
      <p:sp>
        <p:nvSpPr>
          <p:cNvPr id="5" name="TextBox 4">
            <a:extLst>
              <a:ext uri="{FF2B5EF4-FFF2-40B4-BE49-F238E27FC236}">
                <a16:creationId xmlns:a16="http://schemas.microsoft.com/office/drawing/2014/main" id="{A94BECBE-8349-B449-8511-4F54FA15428C}"/>
              </a:ext>
            </a:extLst>
          </p:cNvPr>
          <p:cNvSpPr txBox="1"/>
          <p:nvPr/>
        </p:nvSpPr>
        <p:spPr>
          <a:xfrm>
            <a:off x="289560" y="261610"/>
            <a:ext cx="3154680" cy="369332"/>
          </a:xfrm>
          <a:prstGeom prst="rect">
            <a:avLst/>
          </a:prstGeom>
          <a:solidFill>
            <a:schemeClr val="accent2">
              <a:lumMod val="75000"/>
            </a:schemeClr>
          </a:solidFill>
        </p:spPr>
        <p:txBody>
          <a:bodyPr wrap="square" rtlCol="0">
            <a:spAutoFit/>
          </a:bodyPr>
          <a:lstStyle/>
          <a:p>
            <a:pPr algn="ctr"/>
            <a:r>
              <a:rPr lang="en-US" dirty="0">
                <a:solidFill>
                  <a:schemeClr val="bg1"/>
                </a:solidFill>
                <a:latin typeface="Futura Medium" panose="020B0602020204020303" pitchFamily="34" charset="-79"/>
                <a:cs typeface="Futura Medium" panose="020B0602020204020303" pitchFamily="34" charset="-79"/>
              </a:rPr>
              <a:t>Why they chose Lit:</a:t>
            </a:r>
          </a:p>
        </p:txBody>
      </p:sp>
      <p:sp>
        <p:nvSpPr>
          <p:cNvPr id="6" name="TextBox 5">
            <a:extLst>
              <a:ext uri="{FF2B5EF4-FFF2-40B4-BE49-F238E27FC236}">
                <a16:creationId xmlns:a16="http://schemas.microsoft.com/office/drawing/2014/main" id="{01F00BD2-7D6B-1242-B4FB-25988AFD3C82}"/>
              </a:ext>
            </a:extLst>
          </p:cNvPr>
          <p:cNvSpPr txBox="1"/>
          <p:nvPr/>
        </p:nvSpPr>
        <p:spPr>
          <a:xfrm>
            <a:off x="4396740" y="707886"/>
            <a:ext cx="3154680" cy="369332"/>
          </a:xfrm>
          <a:prstGeom prst="rect">
            <a:avLst/>
          </a:prstGeom>
          <a:solidFill>
            <a:schemeClr val="accent2">
              <a:lumMod val="75000"/>
            </a:schemeClr>
          </a:solidFill>
        </p:spPr>
        <p:txBody>
          <a:bodyPr wrap="square" rtlCol="0">
            <a:spAutoFit/>
          </a:bodyPr>
          <a:lstStyle/>
          <a:p>
            <a:pPr algn="ctr"/>
            <a:r>
              <a:rPr lang="en-US" dirty="0">
                <a:solidFill>
                  <a:schemeClr val="bg1"/>
                </a:solidFill>
                <a:latin typeface="Futura Medium" panose="020B0602020204020303" pitchFamily="34" charset="-79"/>
                <a:cs typeface="Futura Medium" panose="020B0602020204020303" pitchFamily="34" charset="-79"/>
              </a:rPr>
              <a:t>What they like:</a:t>
            </a:r>
          </a:p>
        </p:txBody>
      </p:sp>
      <p:sp>
        <p:nvSpPr>
          <p:cNvPr id="7" name="TextBox 6">
            <a:extLst>
              <a:ext uri="{FF2B5EF4-FFF2-40B4-BE49-F238E27FC236}">
                <a16:creationId xmlns:a16="http://schemas.microsoft.com/office/drawing/2014/main" id="{7EC5B72E-46E6-044A-8461-E695A908D09D}"/>
              </a:ext>
            </a:extLst>
          </p:cNvPr>
          <p:cNvSpPr txBox="1"/>
          <p:nvPr/>
        </p:nvSpPr>
        <p:spPr>
          <a:xfrm>
            <a:off x="8747760" y="261610"/>
            <a:ext cx="3154680" cy="369332"/>
          </a:xfrm>
          <a:prstGeom prst="rect">
            <a:avLst/>
          </a:prstGeom>
          <a:solidFill>
            <a:schemeClr val="accent2">
              <a:lumMod val="75000"/>
            </a:schemeClr>
          </a:solidFill>
        </p:spPr>
        <p:txBody>
          <a:bodyPr wrap="square" rtlCol="0">
            <a:spAutoFit/>
          </a:bodyPr>
          <a:lstStyle/>
          <a:p>
            <a:pPr algn="ctr"/>
            <a:r>
              <a:rPr lang="en-US" dirty="0">
                <a:solidFill>
                  <a:schemeClr val="bg1"/>
                </a:solidFill>
                <a:latin typeface="Futura Medium" panose="020B0602020204020303" pitchFamily="34" charset="-79"/>
                <a:cs typeface="Futura Medium" panose="020B0602020204020303" pitchFamily="34" charset="-79"/>
              </a:rPr>
              <a:t>Their expert advice:</a:t>
            </a:r>
          </a:p>
        </p:txBody>
      </p:sp>
      <p:sp>
        <p:nvSpPr>
          <p:cNvPr id="8" name="TextBox 7">
            <a:extLst>
              <a:ext uri="{FF2B5EF4-FFF2-40B4-BE49-F238E27FC236}">
                <a16:creationId xmlns:a16="http://schemas.microsoft.com/office/drawing/2014/main" id="{C3C029EC-1BCB-B24E-989E-6947BA463E38}"/>
              </a:ext>
            </a:extLst>
          </p:cNvPr>
          <p:cNvSpPr txBox="1"/>
          <p:nvPr/>
        </p:nvSpPr>
        <p:spPr>
          <a:xfrm>
            <a:off x="4145280" y="1443841"/>
            <a:ext cx="3901440" cy="4493538"/>
          </a:xfrm>
          <a:prstGeom prst="rect">
            <a:avLst/>
          </a:prstGeom>
          <a:solidFill>
            <a:schemeClr val="bg1"/>
          </a:solidFill>
        </p:spPr>
        <p:txBody>
          <a:bodyPr wrap="square" rtlCol="0">
            <a:spAutoFit/>
          </a:bodyPr>
          <a:lstStyle/>
          <a:p>
            <a:r>
              <a:rPr lang="en-GB" sz="1300" i="1" dirty="0">
                <a:latin typeface="Futura Medium" panose="020B0602020204020303" pitchFamily="34" charset="-79"/>
                <a:cs typeface="Futura Medium" panose="020B0602020204020303" pitchFamily="34" charset="-79"/>
              </a:rPr>
              <a:t>“The texts we’ve chosen are so varied but enjoyable nonetheless because our teachers are so lovely!”</a:t>
            </a:r>
          </a:p>
          <a:p>
            <a:endParaRPr lang="en-GB" sz="1300" i="1" dirty="0">
              <a:latin typeface="Futura Medium" panose="020B0602020204020303" pitchFamily="34" charset="-79"/>
              <a:cs typeface="Futura Medium" panose="020B0602020204020303" pitchFamily="34" charset="-79"/>
            </a:endParaRPr>
          </a:p>
          <a:p>
            <a:r>
              <a:rPr lang="en-GB" sz="1300" i="1" dirty="0">
                <a:latin typeface="Futura Medium" panose="020B0602020204020303" pitchFamily="34" charset="-79"/>
                <a:cs typeface="Futura Medium" panose="020B0602020204020303" pitchFamily="34" charset="-79"/>
              </a:rPr>
              <a:t>“It elevates your writing style and provides a better understanding of how to critically analyse a variety of texts”</a:t>
            </a:r>
          </a:p>
          <a:p>
            <a:endParaRPr lang="en-GB" sz="1300" i="1" dirty="0">
              <a:latin typeface="Futura Medium" panose="020B0602020204020303" pitchFamily="34" charset="-79"/>
              <a:cs typeface="Futura Medium" panose="020B0602020204020303" pitchFamily="34" charset="-79"/>
            </a:endParaRPr>
          </a:p>
          <a:p>
            <a:r>
              <a:rPr lang="en-GB" sz="1300" i="1" dirty="0">
                <a:latin typeface="Futura Medium" panose="020B0602020204020303" pitchFamily="34" charset="-79"/>
                <a:cs typeface="Futura Medium" panose="020B0602020204020303" pitchFamily="34" charset="-79"/>
              </a:rPr>
              <a:t>“I enjoy the freedom of the subject, there are no right and wrong answers like in Maths, you are able to write your own interpretations as long as you can support it with evidence from the text. I also particularly enjoy reading the modern texts, especially 'A Thousand Splendid Suns’.”</a:t>
            </a:r>
          </a:p>
          <a:p>
            <a:endParaRPr lang="en-GB" sz="1300" i="1" dirty="0">
              <a:latin typeface="Futura Medium" panose="020B0602020204020303" pitchFamily="34" charset="-79"/>
              <a:cs typeface="Futura Medium" panose="020B0602020204020303" pitchFamily="34" charset="-79"/>
            </a:endParaRPr>
          </a:p>
          <a:p>
            <a:r>
              <a:rPr lang="en-GB" sz="1300" i="1" dirty="0">
                <a:latin typeface="Futura Medium" panose="020B0602020204020303" pitchFamily="34" charset="-79"/>
                <a:cs typeface="Futura Medium" panose="020B0602020204020303" pitchFamily="34" charset="-79"/>
              </a:rPr>
              <a:t>“I enjoy it because it requires you to have outside knowledge, like myths or what different flowers mean- that can be fun!</a:t>
            </a:r>
          </a:p>
          <a:p>
            <a:r>
              <a:rPr lang="en-GB" sz="1300" i="1" dirty="0">
                <a:latin typeface="Futura Medium" panose="020B0602020204020303" pitchFamily="34" charset="-79"/>
                <a:cs typeface="Futura Medium" panose="020B0602020204020303" pitchFamily="34" charset="-79"/>
              </a:rPr>
              <a:t>It makes you think about different interpretations for something that seems simple- that can be useful in everyday life and gives you a perceptive mind.”</a:t>
            </a:r>
          </a:p>
        </p:txBody>
      </p:sp>
      <p:sp>
        <p:nvSpPr>
          <p:cNvPr id="9" name="TextBox 8">
            <a:extLst>
              <a:ext uri="{FF2B5EF4-FFF2-40B4-BE49-F238E27FC236}">
                <a16:creationId xmlns:a16="http://schemas.microsoft.com/office/drawing/2014/main" id="{F2FA7383-6DE2-AE46-8966-1CA98E0E5F40}"/>
              </a:ext>
            </a:extLst>
          </p:cNvPr>
          <p:cNvSpPr txBox="1"/>
          <p:nvPr/>
        </p:nvSpPr>
        <p:spPr>
          <a:xfrm>
            <a:off x="8168640" y="892552"/>
            <a:ext cx="3893820" cy="5693866"/>
          </a:xfrm>
          <a:prstGeom prst="rect">
            <a:avLst/>
          </a:prstGeom>
          <a:solidFill>
            <a:schemeClr val="bg1"/>
          </a:solidFill>
        </p:spPr>
        <p:txBody>
          <a:bodyPr wrap="square" rtlCol="0">
            <a:spAutoFit/>
          </a:bodyPr>
          <a:lstStyle/>
          <a:p>
            <a:r>
              <a:rPr lang="en-GB" sz="1300" i="1" dirty="0">
                <a:latin typeface="Futura Medium" panose="020B0602020204020303" pitchFamily="34" charset="-79"/>
                <a:cs typeface="Futura Medium" panose="020B0602020204020303" pitchFamily="34" charset="-79"/>
              </a:rPr>
              <a:t>It’s definitely a smart idea to read the texts beforehand and gauge a personal understanding so you’re better able to understand where your own analytical skills are lacking.</a:t>
            </a:r>
          </a:p>
          <a:p>
            <a:endParaRPr lang="en-GB" sz="1300" i="1" dirty="0">
              <a:latin typeface="Futura Medium" panose="020B0602020204020303" pitchFamily="34" charset="-79"/>
              <a:cs typeface="Futura Medium" panose="020B0602020204020303" pitchFamily="34" charset="-79"/>
            </a:endParaRPr>
          </a:p>
          <a:p>
            <a:r>
              <a:rPr lang="en-GB" sz="1300" i="1" dirty="0">
                <a:latin typeface="Futura Medium" panose="020B0602020204020303" pitchFamily="34" charset="-79"/>
                <a:cs typeface="Futura Medium" panose="020B0602020204020303" pitchFamily="34" charset="-79"/>
              </a:rPr>
              <a:t>One of the best things I did for this subject was read the majority of my texts the summer before year 12 as it gives you a slight head start and better understanding in class. Also, take advantage of anything sixth form organises even if it’s a day long lecture or going to the theatre in the evening – it can make the texts clearer and gives you a running start.</a:t>
            </a:r>
          </a:p>
          <a:p>
            <a:endParaRPr lang="en-GB" sz="1300" i="1" dirty="0">
              <a:latin typeface="Futura Medium" panose="020B0602020204020303" pitchFamily="34" charset="-79"/>
              <a:cs typeface="Futura Medium" panose="020B0602020204020303" pitchFamily="34" charset="-79"/>
            </a:endParaRPr>
          </a:p>
          <a:p>
            <a:r>
              <a:rPr lang="en-GB" sz="1300" i="1" dirty="0">
                <a:latin typeface="Futura Medium" panose="020B0602020204020303" pitchFamily="34" charset="-79"/>
                <a:cs typeface="Futura Medium" panose="020B0602020204020303" pitchFamily="34" charset="-79"/>
              </a:rPr>
              <a:t>I would advise younger colleagues to begin reading in regular slots at the start of the course, so they don't fall behind on texts. I would also recommend pre-reading the beginning of 'Wuthering Heights' and becoming familiar with the different characters before studying in class as it can become confusing.</a:t>
            </a:r>
          </a:p>
          <a:p>
            <a:endParaRPr lang="en-GB" sz="1300" i="1" dirty="0">
              <a:latin typeface="Futura Medium" panose="020B0602020204020303" pitchFamily="34" charset="-79"/>
              <a:cs typeface="Futura Medium" panose="020B0602020204020303" pitchFamily="34" charset="-79"/>
            </a:endParaRPr>
          </a:p>
          <a:p>
            <a:r>
              <a:rPr lang="en-GB" sz="1300" i="1" dirty="0">
                <a:latin typeface="Futura Medium" panose="020B0602020204020303" pitchFamily="34" charset="-79"/>
                <a:cs typeface="Futura Medium" panose="020B0602020204020303" pitchFamily="34" charset="-79"/>
              </a:rPr>
              <a:t>“Read the books you get as quickly as possible because then you will understand everything you do properly, and can think about other meanings when you consider the book as a whole.”</a:t>
            </a:r>
          </a:p>
        </p:txBody>
      </p:sp>
      <p:pic>
        <p:nvPicPr>
          <p:cNvPr id="10" name="Audio 9">
            <a:hlinkClick r:id="" action="ppaction://media"/>
            <a:extLst>
              <a:ext uri="{FF2B5EF4-FFF2-40B4-BE49-F238E27FC236}">
                <a16:creationId xmlns:a16="http://schemas.microsoft.com/office/drawing/2014/main" id="{7E409C4E-3727-A64C-9543-9C0A2C61A1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125414151"/>
      </p:ext>
    </p:extLst>
  </p:cSld>
  <p:clrMapOvr>
    <a:masterClrMapping/>
  </p:clrMapOvr>
  <mc:AlternateContent xmlns:mc="http://schemas.openxmlformats.org/markup-compatibility/2006">
    <mc:Choice xmlns:p14="http://schemas.microsoft.com/office/powerpoint/2010/main" Requires="p14">
      <p:transition spd="slow" p14:dur="2000" advTm="78700"/>
    </mc:Choice>
    <mc:Fallback>
      <p:transition spd="slow" advTm="78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 0 L 0.18883 0.24861" pathEditMode="relative" ptsTypes="AA">
                                      <p:cBhvr>
                                        <p:cTn id="10" dur="30000" fill="hold"/>
                                        <p:tgtEl>
                                          <p:spTgt spid="4"/>
                                        </p:tgtEl>
                                        <p:attrNameLst>
                                          <p:attrName>ppt_x</p:attrName>
                                          <p:attrName>ppt_y</p:attrName>
                                        </p:attrNameLst>
                                      </p:cBhvr>
                                    </p:animMotion>
                                  </p:childTnLst>
                                </p:cTn>
                              </p:par>
                              <p:par>
                                <p:cTn id="11" presetID="6" presetClass="emph" presetSubtype="0" accel="50000" decel="50000" fill="hold" nodeType="withEffect">
                                  <p:stCondLst>
                                    <p:cond delay="0"/>
                                  </p:stCondLst>
                                  <p:childTnLst>
                                    <p:animScale>
                                      <p:cBhvr>
                                        <p:cTn id="12" dur="30000" fill="hold"/>
                                        <p:tgtEl>
                                          <p:spTgt spid="4"/>
                                        </p:tgtEl>
                                      </p:cBhvr>
                                      <p:by x="150000" y="150000"/>
                                    </p:animScale>
                                  </p:childTnLst>
                                </p:cTn>
                              </p:par>
                            </p:childTnLst>
                          </p:cTn>
                        </p:par>
                        <p:par>
                          <p:cTn id="13" fill="hold">
                            <p:stCondLst>
                              <p:cond delay="30000"/>
                            </p:stCondLst>
                            <p:childTnLst>
                              <p:par>
                                <p:cTn id="14" presetID="0" presetClass="path" presetSubtype="0" accel="50000" decel="50000" fill="hold" nodeType="afterEffect">
                                  <p:stCondLst>
                                    <p:cond delay="5000"/>
                                  </p:stCondLst>
                                  <p:childTnLst>
                                    <p:animMotion origin="layout" path="M 0.18883 0.24861 L 0.24922 0.24861" pathEditMode="relative" ptsTypes="AA">
                                      <p:cBhvr>
                                        <p:cTn id="15" dur="30000" fill="hold"/>
                                        <p:tgtEl>
                                          <p:spTgt spid="4"/>
                                        </p:tgtEl>
                                        <p:attrNameLst>
                                          <p:attrName>ppt_x</p:attrName>
                                          <p:attrName>ppt_y</p:attrName>
                                        </p:attrNameLst>
                                      </p:cBhvr>
                                    </p:animMotion>
                                  </p:childTnLst>
                                </p:cTn>
                              </p:par>
                            </p:childTnLst>
                          </p:cTn>
                        </p:par>
                        <p:par>
                          <p:cTn id="16" fill="hold">
                            <p:stCondLst>
                              <p:cond delay="65000"/>
                            </p:stCondLst>
                            <p:childTnLst>
                              <p:par>
                                <p:cTn id="17" presetID="0" presetClass="path" presetSubtype="0" accel="50000" decel="50000" fill="hold" nodeType="afterEffect">
                                  <p:stCondLst>
                                    <p:cond delay="5000"/>
                                  </p:stCondLst>
                                  <p:childTnLst>
                                    <p:animMotion origin="layout" path="M 0.24922 0.24861 L 0.15913 0.24861" pathEditMode="relative" ptsTypes="AA">
                                      <p:cBhvr>
                                        <p:cTn id="18" dur="30000" fill="hold"/>
                                        <p:tgtEl>
                                          <p:spTgt spid="4"/>
                                        </p:tgtEl>
                                        <p:attrNameLst>
                                          <p:attrName>ppt_x</p:attrName>
                                          <p:attrName>ppt_y</p:attrName>
                                        </p:attrNameLst>
                                      </p:cBhvr>
                                    </p:animMotion>
                                  </p:childTnLst>
                                </p:cTn>
                              </p:par>
                            </p:childTnLst>
                          </p:cTn>
                        </p:par>
                        <p:par>
                          <p:cTn id="19" fill="hold">
                            <p:stCondLst>
                              <p:cond delay="100000"/>
                            </p:stCondLst>
                            <p:childTnLst>
                              <p:par>
                                <p:cTn id="20" presetID="0" presetClass="path" presetSubtype="0" accel="50000" decel="50000" fill="hold" nodeType="afterEffect">
                                  <p:stCondLst>
                                    <p:cond delay="5000"/>
                                  </p:stCondLst>
                                  <p:childTnLst>
                                    <p:animMotion origin="layout" path="M 0.15913 0.24861 L 0.2254 0.09058" pathEditMode="relative" ptsTypes="AA">
                                      <p:cBhvr>
                                        <p:cTn id="21" dur="30000" fill="hold"/>
                                        <p:tgtEl>
                                          <p:spTgt spid="4"/>
                                        </p:tgtEl>
                                        <p:attrNameLst>
                                          <p:attrName>ppt_x</p:attrName>
                                          <p:attrName>ppt_y</p:attrName>
                                        </p:attrNameLst>
                                      </p:cBhvr>
                                    </p:animMotion>
                                  </p:childTnLst>
                                </p:cTn>
                              </p:par>
                            </p:childTnLst>
                          </p:cTn>
                        </p:par>
                        <p:par>
                          <p:cTn id="22" fill="hold">
                            <p:stCondLst>
                              <p:cond delay="135000"/>
                            </p:stCondLst>
                            <p:childTnLst>
                              <p:par>
                                <p:cTn id="23" presetID="0" presetClass="path" presetSubtype="0" accel="50000" decel="50000" fill="hold" nodeType="afterEffect">
                                  <p:stCondLst>
                                    <p:cond delay="5000"/>
                                  </p:stCondLst>
                                  <p:childTnLst>
                                    <p:animMotion origin="layout" path="M 0.2254 0.09058 L 0.18463 -0.07636" pathEditMode="relative" ptsTypes="AA">
                                      <p:cBhvr>
                                        <p:cTn id="24" dur="30000" fill="hold"/>
                                        <p:tgtEl>
                                          <p:spTgt spid="4"/>
                                        </p:tgtEl>
                                        <p:attrNameLst>
                                          <p:attrName>ppt_x</p:attrName>
                                          <p:attrName>ppt_y</p:attrName>
                                        </p:attrNameLst>
                                      </p:cBhvr>
                                    </p:animMotion>
                                  </p:childTnLst>
                                </p:cTn>
                              </p:par>
                            </p:childTnLst>
                          </p:cTn>
                        </p:par>
                        <p:par>
                          <p:cTn id="25" fill="hold">
                            <p:stCondLst>
                              <p:cond delay="170000"/>
                            </p:stCondLst>
                            <p:childTnLst>
                              <p:par>
                                <p:cTn id="26" presetID="0" presetClass="path" presetSubtype="0" accel="50000" decel="50000" fill="hold" nodeType="afterEffect">
                                  <p:stCondLst>
                                    <p:cond delay="5000"/>
                                  </p:stCondLst>
                                  <p:childTnLst>
                                    <p:animMotion origin="layout" path="M 0.18463 -0.07636 L 0.24821 -0.24861" pathEditMode="relative" ptsTypes="AA">
                                      <p:cBhvr>
                                        <p:cTn id="27" dur="30000" fill="hold"/>
                                        <p:tgtEl>
                                          <p:spTgt spid="4"/>
                                        </p:tgtEl>
                                        <p:attrNameLst>
                                          <p:attrName>ppt_x</p:attrName>
                                          <p:attrName>ppt_y</p:attrName>
                                        </p:attrNameLst>
                                      </p:cBhvr>
                                    </p:animMotion>
                                  </p:childTnLst>
                                </p:cTn>
                              </p:par>
                            </p:childTnLst>
                          </p:cTn>
                        </p:par>
                        <p:par>
                          <p:cTn id="28" fill="hold">
                            <p:stCondLst>
                              <p:cond delay="205000"/>
                            </p:stCondLst>
                            <p:childTnLst>
                              <p:par>
                                <p:cTn id="29" presetID="0" presetClass="path" presetSubtype="0" accel="50000" decel="50000" fill="hold" nodeType="afterEffect">
                                  <p:stCondLst>
                                    <p:cond delay="5000"/>
                                  </p:stCondLst>
                                  <p:childTnLst>
                                    <p:animMotion origin="layout" path="M 0.24821 -0.24861 L 0.16978 -0.24861" pathEditMode="relative" ptsTypes="AA">
                                      <p:cBhvr>
                                        <p:cTn id="30" dur="30000" fill="hold"/>
                                        <p:tgtEl>
                                          <p:spTgt spid="4"/>
                                        </p:tgtEl>
                                        <p:attrNameLst>
                                          <p:attrName>ppt_x</p:attrName>
                                          <p:attrName>ppt_y</p:attrName>
                                        </p:attrNameLst>
                                      </p:cBhvr>
                                    </p:animMotion>
                                  </p:childTnLst>
                                </p:cTn>
                              </p:par>
                            </p:childTnLst>
                          </p:cTn>
                        </p:par>
                        <p:par>
                          <p:cTn id="31" fill="hold">
                            <p:stCondLst>
                              <p:cond delay="240000"/>
                            </p:stCondLst>
                            <p:childTnLst>
                              <p:par>
                                <p:cTn id="32" presetID="0" presetClass="path" presetSubtype="0" accel="50000" decel="50000" fill="hold" nodeType="afterEffect">
                                  <p:stCondLst>
                                    <p:cond delay="5000"/>
                                  </p:stCondLst>
                                  <p:childTnLst>
                                    <p:animMotion origin="layout" path="M 0.16978 -0.24861 L 0.24922 -0.24861" pathEditMode="relative" ptsTypes="AA">
                                      <p:cBhvr>
                                        <p:cTn id="33" dur="30000" fill="hold"/>
                                        <p:tgtEl>
                                          <p:spTgt spid="4"/>
                                        </p:tgtEl>
                                        <p:attrNameLst>
                                          <p:attrName>ppt_x</p:attrName>
                                          <p:attrName>ppt_y</p:attrName>
                                        </p:attrNameLst>
                                      </p:cBhvr>
                                    </p:animMotion>
                                  </p:childTnLst>
                                </p:cTn>
                              </p:par>
                            </p:childTnLst>
                          </p:cTn>
                        </p:par>
                        <p:par>
                          <p:cTn id="34" fill="hold">
                            <p:stCondLst>
                              <p:cond delay="275000"/>
                            </p:stCondLst>
                            <p:childTnLst>
                              <p:par>
                                <p:cTn id="35" presetID="0" presetClass="path" presetSubtype="0" accel="50000" decel="50000" fill="hold" nodeType="afterEffect">
                                  <p:stCondLst>
                                    <p:cond delay="5000"/>
                                  </p:stCondLst>
                                  <p:childTnLst>
                                    <p:animMotion origin="layout" path="M 0.24922 -0.24861 L 0 0" pathEditMode="relative" ptsTypes="AA">
                                      <p:cBhvr>
                                        <p:cTn id="36" dur="30000" fill="hold"/>
                                        <p:tgtEl>
                                          <p:spTgt spid="4"/>
                                        </p:tgtEl>
                                        <p:attrNameLst>
                                          <p:attrName>ppt_x</p:attrName>
                                          <p:attrName>ppt_y</p:attrName>
                                        </p:attrNameLst>
                                      </p:cBhvr>
                                    </p:animMotion>
                                  </p:childTnLst>
                                </p:cTn>
                              </p:par>
                              <p:par>
                                <p:cTn id="37" presetID="6" presetClass="emph" presetSubtype="0" accel="50000" decel="50000" fill="hold" nodeType="withEffect">
                                  <p:stCondLst>
                                    <p:cond delay="5000"/>
                                  </p:stCondLst>
                                  <p:childTnLst>
                                    <p:animScale>
                                      <p:cBhvr>
                                        <p:cTn id="38" dur="30000" fill="hold"/>
                                        <p:tgtEl>
                                          <p:spTgt spid="4"/>
                                        </p:tgtEl>
                                      </p:cBhvr>
                                      <p:by x="150000" y="150000"/>
                                      <p:to x="100000" y="100000"/>
                                    </p:animScale>
                                  </p:childTnLst>
                                </p:cTn>
                              </p:par>
                            </p:childTnLst>
                          </p:cTn>
                        </p:par>
                        <p:par>
                          <p:cTn id="39" fill="hold">
                            <p:stCondLst>
                              <p:cond delay="310000"/>
                            </p:stCondLst>
                            <p:childTnLst>
                              <p:par>
                                <p:cTn id="40" presetID="0" presetClass="path" presetSubtype="0" accel="50000" decel="50000" fill="hold" nodeType="afterEffect">
                                  <p:stCondLst>
                                    <p:cond delay="0"/>
                                  </p:stCondLst>
                                  <p:childTnLst>
                                    <p:animMotion origin="layout" path="M 0 0 L 0 0" pathEditMode="relative" ptsTypes="AA">
                                      <p:cBhvr>
                                        <p:cTn id="41" dur="5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AB2D9A-D16A-E748-8D75-1A5102789D32}"/>
              </a:ext>
            </a:extLst>
          </p:cNvPr>
          <p:cNvPicPr>
            <a:picLocks noChangeAspect="1"/>
          </p:cNvPicPr>
          <p:nvPr/>
        </p:nvPicPr>
        <p:blipFill>
          <a:blip r:embed="rId4"/>
          <a:stretch>
            <a:fillRect/>
          </a:stretch>
        </p:blipFill>
        <p:spPr>
          <a:xfrm>
            <a:off x="134902" y="1307386"/>
            <a:ext cx="3941436" cy="2069254"/>
          </a:xfrm>
          <a:prstGeom prst="rect">
            <a:avLst/>
          </a:prstGeom>
        </p:spPr>
      </p:pic>
      <p:pic>
        <p:nvPicPr>
          <p:cNvPr id="3" name="Picture 2">
            <a:extLst>
              <a:ext uri="{FF2B5EF4-FFF2-40B4-BE49-F238E27FC236}">
                <a16:creationId xmlns:a16="http://schemas.microsoft.com/office/drawing/2014/main" id="{BE195BDE-9B43-5A49-8C63-5DA51795F05C}"/>
              </a:ext>
            </a:extLst>
          </p:cNvPr>
          <p:cNvPicPr>
            <a:picLocks noChangeAspect="1"/>
          </p:cNvPicPr>
          <p:nvPr/>
        </p:nvPicPr>
        <p:blipFill>
          <a:blip r:embed="rId5"/>
          <a:stretch>
            <a:fillRect/>
          </a:stretch>
        </p:blipFill>
        <p:spPr>
          <a:xfrm>
            <a:off x="384752" y="3630811"/>
            <a:ext cx="3941436" cy="2983349"/>
          </a:xfrm>
          <a:prstGeom prst="rect">
            <a:avLst/>
          </a:prstGeom>
        </p:spPr>
      </p:pic>
      <p:pic>
        <p:nvPicPr>
          <p:cNvPr id="4" name="Picture 3">
            <a:extLst>
              <a:ext uri="{FF2B5EF4-FFF2-40B4-BE49-F238E27FC236}">
                <a16:creationId xmlns:a16="http://schemas.microsoft.com/office/drawing/2014/main" id="{64DCF35B-A293-BE42-9ACE-480B02CD4B66}"/>
              </a:ext>
            </a:extLst>
          </p:cNvPr>
          <p:cNvPicPr>
            <a:picLocks noChangeAspect="1"/>
          </p:cNvPicPr>
          <p:nvPr/>
        </p:nvPicPr>
        <p:blipFill>
          <a:blip r:embed="rId6"/>
          <a:stretch>
            <a:fillRect/>
          </a:stretch>
        </p:blipFill>
        <p:spPr>
          <a:xfrm>
            <a:off x="3938247" y="1597162"/>
            <a:ext cx="2407920" cy="3060066"/>
          </a:xfrm>
          <a:prstGeom prst="rect">
            <a:avLst/>
          </a:prstGeom>
        </p:spPr>
      </p:pic>
      <p:pic>
        <p:nvPicPr>
          <p:cNvPr id="5" name="Picture 4">
            <a:extLst>
              <a:ext uri="{FF2B5EF4-FFF2-40B4-BE49-F238E27FC236}">
                <a16:creationId xmlns:a16="http://schemas.microsoft.com/office/drawing/2014/main" id="{E7B2F43D-4903-9647-8972-F813625E4941}"/>
              </a:ext>
            </a:extLst>
          </p:cNvPr>
          <p:cNvPicPr>
            <a:picLocks noChangeAspect="1"/>
          </p:cNvPicPr>
          <p:nvPr/>
        </p:nvPicPr>
        <p:blipFill>
          <a:blip r:embed="rId7"/>
          <a:stretch>
            <a:fillRect/>
          </a:stretch>
        </p:blipFill>
        <p:spPr>
          <a:xfrm>
            <a:off x="7874080" y="4482084"/>
            <a:ext cx="4061098" cy="2132076"/>
          </a:xfrm>
          <a:prstGeom prst="rect">
            <a:avLst/>
          </a:prstGeom>
        </p:spPr>
      </p:pic>
      <p:pic>
        <p:nvPicPr>
          <p:cNvPr id="6" name="Picture 5">
            <a:extLst>
              <a:ext uri="{FF2B5EF4-FFF2-40B4-BE49-F238E27FC236}">
                <a16:creationId xmlns:a16="http://schemas.microsoft.com/office/drawing/2014/main" id="{2560B4ED-A5A6-E643-9BEE-7FAF272B2FB8}"/>
              </a:ext>
            </a:extLst>
          </p:cNvPr>
          <p:cNvPicPr>
            <a:picLocks noChangeAspect="1"/>
          </p:cNvPicPr>
          <p:nvPr/>
        </p:nvPicPr>
        <p:blipFill>
          <a:blip r:embed="rId8"/>
          <a:stretch>
            <a:fillRect/>
          </a:stretch>
        </p:blipFill>
        <p:spPr>
          <a:xfrm>
            <a:off x="8312774" y="856828"/>
            <a:ext cx="3622404" cy="2970371"/>
          </a:xfrm>
          <a:prstGeom prst="rect">
            <a:avLst/>
          </a:prstGeom>
        </p:spPr>
      </p:pic>
      <p:pic>
        <p:nvPicPr>
          <p:cNvPr id="7" name="Picture 6">
            <a:extLst>
              <a:ext uri="{FF2B5EF4-FFF2-40B4-BE49-F238E27FC236}">
                <a16:creationId xmlns:a16="http://schemas.microsoft.com/office/drawing/2014/main" id="{88BB4E36-A807-6A45-99C5-4220EE3930FF}"/>
              </a:ext>
            </a:extLst>
          </p:cNvPr>
          <p:cNvPicPr>
            <a:picLocks noChangeAspect="1"/>
          </p:cNvPicPr>
          <p:nvPr/>
        </p:nvPicPr>
        <p:blipFill>
          <a:blip r:embed="rId9"/>
          <a:stretch>
            <a:fillRect/>
          </a:stretch>
        </p:blipFill>
        <p:spPr>
          <a:xfrm>
            <a:off x="4025980" y="4482084"/>
            <a:ext cx="4191000" cy="1943100"/>
          </a:xfrm>
          <a:prstGeom prst="rect">
            <a:avLst/>
          </a:prstGeom>
        </p:spPr>
      </p:pic>
      <p:sp>
        <p:nvSpPr>
          <p:cNvPr id="8" name="TextBox 7">
            <a:extLst>
              <a:ext uri="{FF2B5EF4-FFF2-40B4-BE49-F238E27FC236}">
                <a16:creationId xmlns:a16="http://schemas.microsoft.com/office/drawing/2014/main" id="{F7CB9737-B47B-FE4E-8D66-88F405133932}"/>
              </a:ext>
            </a:extLst>
          </p:cNvPr>
          <p:cNvSpPr txBox="1"/>
          <p:nvPr/>
        </p:nvSpPr>
        <p:spPr>
          <a:xfrm>
            <a:off x="1493520" y="99558"/>
            <a:ext cx="9204960" cy="646331"/>
          </a:xfrm>
          <a:prstGeom prst="rect">
            <a:avLst/>
          </a:prstGeom>
          <a:noFill/>
        </p:spPr>
        <p:txBody>
          <a:bodyPr wrap="square" rtlCol="0">
            <a:spAutoFit/>
          </a:bodyPr>
          <a:lstStyle/>
          <a:p>
            <a:pPr algn="ctr"/>
            <a:r>
              <a:rPr lang="en-US" sz="3600" dirty="0">
                <a:solidFill>
                  <a:schemeClr val="accent2">
                    <a:lumMod val="75000"/>
                  </a:schemeClr>
                </a:solidFill>
                <a:latin typeface="Futura Medium" panose="020B0602020204020303" pitchFamily="34" charset="-79"/>
                <a:cs typeface="Futura Medium" panose="020B0602020204020303" pitchFamily="34" charset="-79"/>
              </a:rPr>
              <a:t>Where can Literature take me?</a:t>
            </a:r>
          </a:p>
        </p:txBody>
      </p:sp>
      <p:pic>
        <p:nvPicPr>
          <p:cNvPr id="9" name="Picture 8">
            <a:extLst>
              <a:ext uri="{FF2B5EF4-FFF2-40B4-BE49-F238E27FC236}">
                <a16:creationId xmlns:a16="http://schemas.microsoft.com/office/drawing/2014/main" id="{852C637C-2B13-2143-903F-BA5265BD7162}"/>
              </a:ext>
            </a:extLst>
          </p:cNvPr>
          <p:cNvPicPr>
            <a:picLocks noChangeAspect="1"/>
          </p:cNvPicPr>
          <p:nvPr/>
        </p:nvPicPr>
        <p:blipFill>
          <a:blip r:embed="rId10"/>
          <a:stretch>
            <a:fillRect/>
          </a:stretch>
        </p:blipFill>
        <p:spPr>
          <a:xfrm>
            <a:off x="6457926" y="2999546"/>
            <a:ext cx="2815776" cy="1877184"/>
          </a:xfrm>
          <a:prstGeom prst="rect">
            <a:avLst/>
          </a:prstGeom>
        </p:spPr>
      </p:pic>
      <p:pic>
        <p:nvPicPr>
          <p:cNvPr id="10" name="Picture 9">
            <a:extLst>
              <a:ext uri="{FF2B5EF4-FFF2-40B4-BE49-F238E27FC236}">
                <a16:creationId xmlns:a16="http://schemas.microsoft.com/office/drawing/2014/main" id="{8829F174-436A-3146-A017-3EE30E486AC1}"/>
              </a:ext>
            </a:extLst>
          </p:cNvPr>
          <p:cNvPicPr>
            <a:picLocks noChangeAspect="1"/>
          </p:cNvPicPr>
          <p:nvPr/>
        </p:nvPicPr>
        <p:blipFill>
          <a:blip r:embed="rId11"/>
          <a:stretch>
            <a:fillRect/>
          </a:stretch>
        </p:blipFill>
        <p:spPr>
          <a:xfrm>
            <a:off x="5984533" y="897082"/>
            <a:ext cx="2630856" cy="2668273"/>
          </a:xfrm>
          <a:prstGeom prst="rect">
            <a:avLst/>
          </a:prstGeom>
        </p:spPr>
      </p:pic>
      <p:pic>
        <p:nvPicPr>
          <p:cNvPr id="11" name="Audio 10">
            <a:hlinkClick r:id="" action="ppaction://media"/>
            <a:extLst>
              <a:ext uri="{FF2B5EF4-FFF2-40B4-BE49-F238E27FC236}">
                <a16:creationId xmlns:a16="http://schemas.microsoft.com/office/drawing/2014/main" id="{F253F2EE-D264-4949-A24F-B4EC73BEF2A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798595328"/>
      </p:ext>
    </p:extLst>
  </p:cSld>
  <p:clrMapOvr>
    <a:masterClrMapping/>
  </p:clrMapOvr>
  <mc:AlternateContent xmlns:mc="http://schemas.openxmlformats.org/markup-compatibility/2006">
    <mc:Choice xmlns:p14="http://schemas.microsoft.com/office/powerpoint/2010/main" Requires="p14">
      <p:transition spd="slow" p14:dur="2000" advTm="33273"/>
    </mc:Choice>
    <mc:Fallback>
      <p:transition spd="slow" advTm="33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DAE245-C624-1D40-9628-36C61B8BBB02}"/>
              </a:ext>
            </a:extLst>
          </p:cNvPr>
          <p:cNvPicPr>
            <a:picLocks noChangeAspect="1"/>
          </p:cNvPicPr>
          <p:nvPr/>
        </p:nvPicPr>
        <p:blipFill>
          <a:blip r:embed="rId4"/>
          <a:stretch>
            <a:fillRect/>
          </a:stretch>
        </p:blipFill>
        <p:spPr>
          <a:xfrm>
            <a:off x="0" y="0"/>
            <a:ext cx="5284960" cy="6858000"/>
          </a:xfrm>
          <a:prstGeom prst="rect">
            <a:avLst/>
          </a:prstGeom>
        </p:spPr>
      </p:pic>
      <p:sp>
        <p:nvSpPr>
          <p:cNvPr id="3" name="TextBox 2">
            <a:extLst>
              <a:ext uri="{FF2B5EF4-FFF2-40B4-BE49-F238E27FC236}">
                <a16:creationId xmlns:a16="http://schemas.microsoft.com/office/drawing/2014/main" id="{92498FD7-4A0D-EE42-8987-FACECDB3D78C}"/>
              </a:ext>
            </a:extLst>
          </p:cNvPr>
          <p:cNvSpPr txBox="1"/>
          <p:nvPr/>
        </p:nvSpPr>
        <p:spPr>
          <a:xfrm>
            <a:off x="5506386" y="194872"/>
            <a:ext cx="6415791" cy="7109639"/>
          </a:xfrm>
          <a:prstGeom prst="rect">
            <a:avLst/>
          </a:prstGeom>
          <a:noFill/>
        </p:spPr>
        <p:txBody>
          <a:bodyPr wrap="square" rtlCol="0">
            <a:spAutoFit/>
          </a:bodyPr>
          <a:lstStyle/>
          <a:p>
            <a:pPr algn="ctr"/>
            <a:r>
              <a:rPr lang="en-US" sz="2400" dirty="0">
                <a:solidFill>
                  <a:schemeClr val="accent2">
                    <a:lumMod val="75000"/>
                  </a:schemeClr>
                </a:solidFill>
                <a:latin typeface="Futura Medium" panose="020B0602020204020303" pitchFamily="34" charset="-79"/>
                <a:cs typeface="Futura Medium" panose="020B0602020204020303" pitchFamily="34" charset="-79"/>
              </a:rPr>
              <a:t>Why study English Literature?</a:t>
            </a:r>
          </a:p>
          <a:p>
            <a:pPr algn="ctr"/>
            <a:endParaRPr lang="en-US" sz="2400" dirty="0">
              <a:solidFill>
                <a:schemeClr val="accent2">
                  <a:lumMod val="75000"/>
                </a:schemeClr>
              </a:solidFill>
              <a:latin typeface="Futura Medium" panose="020B0602020204020303" pitchFamily="34" charset="-79"/>
              <a:cs typeface="Futura Medium" panose="020B0602020204020303" pitchFamily="34" charset="-79"/>
            </a:endParaRPr>
          </a:p>
          <a:p>
            <a:pPr algn="ctr"/>
            <a:r>
              <a:rPr lang="en-US" sz="2400" dirty="0">
                <a:latin typeface="Futura Medium" panose="020B0602020204020303" pitchFamily="34" charset="-79"/>
                <a:cs typeface="Futura Medium" panose="020B0602020204020303" pitchFamily="34" charset="-79"/>
              </a:rPr>
              <a:t>Literature helps us make sense of the world</a:t>
            </a:r>
          </a:p>
          <a:p>
            <a:pPr algn="ctr"/>
            <a:endParaRPr lang="en-US" sz="2400" dirty="0">
              <a:latin typeface="Futura Medium" panose="020B0602020204020303" pitchFamily="34" charset="-79"/>
              <a:cs typeface="Futura Medium" panose="020B0602020204020303" pitchFamily="34" charset="-79"/>
            </a:endParaRPr>
          </a:p>
          <a:p>
            <a:pPr algn="ctr"/>
            <a:r>
              <a:rPr lang="en-US" sz="2400" dirty="0">
                <a:solidFill>
                  <a:schemeClr val="accent2">
                    <a:lumMod val="60000"/>
                    <a:lumOff val="40000"/>
                  </a:schemeClr>
                </a:solidFill>
                <a:latin typeface="Futura Medium" panose="020B0602020204020303" pitchFamily="34" charset="-79"/>
                <a:cs typeface="Futura Medium" panose="020B0602020204020303" pitchFamily="34" charset="-79"/>
              </a:rPr>
              <a:t>You get 6 subjects for the price of one</a:t>
            </a:r>
          </a:p>
          <a:p>
            <a:pPr algn="ctr"/>
            <a:endParaRPr lang="en-US" sz="2400" dirty="0">
              <a:latin typeface="Futura Medium" panose="020B0602020204020303" pitchFamily="34" charset="-79"/>
              <a:cs typeface="Futura Medium" panose="020B0602020204020303" pitchFamily="34" charset="-79"/>
            </a:endParaRPr>
          </a:p>
          <a:p>
            <a:pPr algn="ctr"/>
            <a:r>
              <a:rPr lang="en-US" sz="2400" dirty="0">
                <a:latin typeface="Futura Medium" panose="020B0602020204020303" pitchFamily="34" charset="-79"/>
                <a:cs typeface="Futura Medium" panose="020B0602020204020303" pitchFamily="34" charset="-79"/>
              </a:rPr>
              <a:t>It shows you how to view and interpret things through different lenses and experiences</a:t>
            </a:r>
          </a:p>
          <a:p>
            <a:pPr algn="ctr"/>
            <a:endParaRPr lang="en-US" sz="2400" dirty="0">
              <a:latin typeface="Futura Medium" panose="020B0602020204020303" pitchFamily="34" charset="-79"/>
              <a:cs typeface="Futura Medium" panose="020B0602020204020303" pitchFamily="34" charset="-79"/>
            </a:endParaRPr>
          </a:p>
          <a:p>
            <a:pPr algn="ctr"/>
            <a:r>
              <a:rPr lang="en-US" sz="2400" dirty="0">
                <a:solidFill>
                  <a:schemeClr val="accent2">
                    <a:lumMod val="60000"/>
                    <a:lumOff val="40000"/>
                  </a:schemeClr>
                </a:solidFill>
                <a:latin typeface="Futura Medium" panose="020B0602020204020303" pitchFamily="34" charset="-79"/>
                <a:cs typeface="Futura Medium" panose="020B0602020204020303" pitchFamily="34" charset="-79"/>
              </a:rPr>
              <a:t>Provides you with creativity, freedom of expression and sharpens your opinions and critical interpretations</a:t>
            </a:r>
          </a:p>
          <a:p>
            <a:pPr algn="ctr"/>
            <a:endParaRPr lang="en-US" sz="2400" dirty="0">
              <a:latin typeface="Futura Medium" panose="020B0602020204020303" pitchFamily="34" charset="-79"/>
              <a:cs typeface="Futura Medium" panose="020B0602020204020303" pitchFamily="34" charset="-79"/>
            </a:endParaRPr>
          </a:p>
          <a:p>
            <a:pPr algn="ctr"/>
            <a:r>
              <a:rPr lang="en-US" sz="2400" dirty="0">
                <a:latin typeface="Futura Medium" panose="020B0602020204020303" pitchFamily="34" charset="-79"/>
                <a:cs typeface="Futura Medium" panose="020B0602020204020303" pitchFamily="34" charset="-79"/>
              </a:rPr>
              <a:t>The subject is held in very high regard by universities</a:t>
            </a:r>
          </a:p>
          <a:p>
            <a:pPr algn="ctr"/>
            <a:endParaRPr lang="en-US" sz="2400" dirty="0">
              <a:latin typeface="Futura Medium" panose="020B0602020204020303" pitchFamily="34" charset="-79"/>
              <a:cs typeface="Futura Medium" panose="020B0602020204020303" pitchFamily="34" charset="-79"/>
            </a:endParaRPr>
          </a:p>
          <a:p>
            <a:pPr algn="ctr"/>
            <a:endParaRPr lang="en-US" sz="2400" dirty="0">
              <a:latin typeface="Futura Medium" panose="020B0602020204020303" pitchFamily="34" charset="-79"/>
              <a:cs typeface="Futura Medium" panose="020B0602020204020303" pitchFamily="34" charset="-79"/>
            </a:endParaRPr>
          </a:p>
          <a:p>
            <a:pPr algn="ctr"/>
            <a:endParaRPr lang="en-US" sz="2400" dirty="0">
              <a:latin typeface="Futura Medium" panose="020B0602020204020303" pitchFamily="34" charset="-79"/>
              <a:cs typeface="Futura Medium" panose="020B0602020204020303" pitchFamily="34" charset="-79"/>
            </a:endParaRPr>
          </a:p>
        </p:txBody>
      </p:sp>
      <p:pic>
        <p:nvPicPr>
          <p:cNvPr id="4" name="Audio 3">
            <a:hlinkClick r:id="" action="ppaction://media"/>
            <a:extLst>
              <a:ext uri="{FF2B5EF4-FFF2-40B4-BE49-F238E27FC236}">
                <a16:creationId xmlns:a16="http://schemas.microsoft.com/office/drawing/2014/main" id="{5433A009-D805-AB43-8852-982FD4C88C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801950984"/>
      </p:ext>
    </p:extLst>
  </p:cSld>
  <p:clrMapOvr>
    <a:masterClrMapping/>
  </p:clrMapOvr>
  <mc:AlternateContent xmlns:mc="http://schemas.openxmlformats.org/markup-compatibility/2006">
    <mc:Choice xmlns:p14="http://schemas.microsoft.com/office/powerpoint/2010/main" Requires="p14">
      <p:transition spd="slow" p14:dur="2000" advTm="82258"/>
    </mc:Choice>
    <mc:Fallback>
      <p:transition spd="slow" advTm="82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C0CDE06B-CD9A-2E46-83E4-CF38CABC9579}"/>
              </a:ext>
            </a:extLst>
          </p:cNvPr>
          <p:cNvPicPr>
            <a:picLocks noChangeAspect="1"/>
          </p:cNvPicPr>
          <p:nvPr/>
        </p:nvPicPr>
        <p:blipFill>
          <a:blip r:embed="rId5">
            <a:alphaModFix amt="35000"/>
          </a:blip>
          <a:stretch>
            <a:fillRect/>
          </a:stretch>
        </p:blipFill>
        <p:spPr>
          <a:xfrm>
            <a:off x="0" y="-9024"/>
            <a:ext cx="12188952" cy="6867024"/>
          </a:xfrm>
          <a:prstGeom prst="rect">
            <a:avLst/>
          </a:prstGeom>
        </p:spPr>
      </p:pic>
      <p:sp>
        <p:nvSpPr>
          <p:cNvPr id="8" name="TextBox 7">
            <a:extLst>
              <a:ext uri="{FF2B5EF4-FFF2-40B4-BE49-F238E27FC236}">
                <a16:creationId xmlns:a16="http://schemas.microsoft.com/office/drawing/2014/main" id="{5DB1AA81-9E9D-7C4A-A4BB-1C11727DCBF6}"/>
              </a:ext>
            </a:extLst>
          </p:cNvPr>
          <p:cNvSpPr txBox="1"/>
          <p:nvPr/>
        </p:nvSpPr>
        <p:spPr>
          <a:xfrm>
            <a:off x="426720" y="152400"/>
            <a:ext cx="11353800" cy="523220"/>
          </a:xfrm>
          <a:prstGeom prst="rect">
            <a:avLst/>
          </a:prstGeom>
          <a:solidFill>
            <a:schemeClr val="tx1"/>
          </a:solidFill>
          <a:ln w="28575">
            <a:solidFill>
              <a:schemeClr val="accent4">
                <a:lumMod val="75000"/>
              </a:schemeClr>
            </a:solidFill>
          </a:ln>
        </p:spPr>
        <p:txBody>
          <a:bodyPr wrap="square" rtlCol="0">
            <a:spAutoFit/>
          </a:bodyPr>
          <a:lstStyle/>
          <a:p>
            <a:pPr algn="ctr"/>
            <a:r>
              <a:rPr lang="en-US" sz="2800" b="1" dirty="0">
                <a:solidFill>
                  <a:schemeClr val="bg1"/>
                </a:solidFill>
                <a:latin typeface="Futura Medium" panose="020B0602020204020303" pitchFamily="34" charset="-79"/>
                <a:cs typeface="Futura Medium" panose="020B0602020204020303" pitchFamily="34" charset="-79"/>
              </a:rPr>
              <a:t>Welcome to the Roaring Twenties!</a:t>
            </a:r>
            <a:endParaRPr lang="en-US" sz="3200" b="1" dirty="0">
              <a:solidFill>
                <a:schemeClr val="bg1"/>
              </a:solidFill>
              <a:latin typeface="Futura Medium" panose="020B0602020204020303" pitchFamily="34" charset="-79"/>
              <a:cs typeface="Futura Medium" panose="020B0602020204020303" pitchFamily="34" charset="-79"/>
            </a:endParaRPr>
          </a:p>
        </p:txBody>
      </p:sp>
      <p:sp>
        <p:nvSpPr>
          <p:cNvPr id="26" name="TextBox 25">
            <a:extLst>
              <a:ext uri="{FF2B5EF4-FFF2-40B4-BE49-F238E27FC236}">
                <a16:creationId xmlns:a16="http://schemas.microsoft.com/office/drawing/2014/main" id="{674EBD47-F457-914A-8754-9B8935A45E06}"/>
              </a:ext>
            </a:extLst>
          </p:cNvPr>
          <p:cNvSpPr txBox="1"/>
          <p:nvPr/>
        </p:nvSpPr>
        <p:spPr>
          <a:xfrm>
            <a:off x="205740" y="3026629"/>
            <a:ext cx="3756660" cy="3477875"/>
          </a:xfrm>
          <a:prstGeom prst="rect">
            <a:avLst/>
          </a:prstGeom>
          <a:solidFill>
            <a:schemeClr val="tx1"/>
          </a:solidFill>
          <a:ln w="38100">
            <a:solidFill>
              <a:schemeClr val="accent4">
                <a:lumMod val="75000"/>
              </a:schemeClr>
            </a:solidFill>
          </a:ln>
        </p:spPr>
        <p:txBody>
          <a:bodyPr wrap="square" rtlCol="0">
            <a:spAutoFit/>
          </a:bodyPr>
          <a:lstStyle/>
          <a:p>
            <a:pPr algn="ctr"/>
            <a:r>
              <a:rPr lang="en-GB" sz="2800" dirty="0">
                <a:solidFill>
                  <a:schemeClr val="bg1"/>
                </a:solidFill>
                <a:latin typeface="Futura Medium" panose="020B0602020204020303" pitchFamily="34" charset="-79"/>
                <a:cs typeface="Futura Medium" panose="020B0602020204020303" pitchFamily="34" charset="-79"/>
              </a:rPr>
              <a:t>“</a:t>
            </a:r>
            <a:r>
              <a:rPr lang="en-GB" sz="2400" b="1" dirty="0">
                <a:solidFill>
                  <a:schemeClr val="bg1"/>
                </a:solidFill>
                <a:latin typeface="Futura Medium" panose="020B0602020204020303" pitchFamily="34" charset="-79"/>
                <a:cs typeface="Futura Medium" panose="020B0602020204020303" pitchFamily="34" charset="-79"/>
              </a:rPr>
              <a:t>“He smiled understandingly--much more than understandingly. It was one of those rare smiles with a quality of eternal reassurance in it, that you may come across four or five times in life.”</a:t>
            </a:r>
            <a:endParaRPr lang="en-US" sz="4000" dirty="0">
              <a:solidFill>
                <a:schemeClr val="bg1"/>
              </a:solidFill>
              <a:latin typeface="Futura Medium" panose="020B0602020204020303" pitchFamily="34" charset="-79"/>
              <a:cs typeface="Futura Medium" panose="020B0602020204020303" pitchFamily="34" charset="-79"/>
            </a:endParaRPr>
          </a:p>
        </p:txBody>
      </p:sp>
      <p:sp>
        <p:nvSpPr>
          <p:cNvPr id="32" name="TextBox 31">
            <a:extLst>
              <a:ext uri="{FF2B5EF4-FFF2-40B4-BE49-F238E27FC236}">
                <a16:creationId xmlns:a16="http://schemas.microsoft.com/office/drawing/2014/main" id="{84A720E6-B555-D84E-8A95-E55C3E0501BA}"/>
              </a:ext>
            </a:extLst>
          </p:cNvPr>
          <p:cNvSpPr txBox="1"/>
          <p:nvPr/>
        </p:nvSpPr>
        <p:spPr>
          <a:xfrm>
            <a:off x="8023860" y="828020"/>
            <a:ext cx="3756660" cy="1261884"/>
          </a:xfrm>
          <a:prstGeom prst="rect">
            <a:avLst/>
          </a:prstGeom>
          <a:solidFill>
            <a:schemeClr val="tx1"/>
          </a:solidFill>
          <a:ln w="38100">
            <a:solidFill>
              <a:schemeClr val="accent4">
                <a:lumMod val="75000"/>
              </a:schemeClr>
            </a:solidFill>
          </a:ln>
        </p:spPr>
        <p:txBody>
          <a:bodyPr wrap="square" rtlCol="0">
            <a:spAutoFit/>
          </a:bodyPr>
          <a:lstStyle/>
          <a:p>
            <a:pPr algn="ctr"/>
            <a:r>
              <a:rPr lang="en-GB" sz="2800" dirty="0">
                <a:solidFill>
                  <a:schemeClr val="bg1"/>
                </a:solidFill>
                <a:latin typeface="Futura Medium" panose="020B0602020204020303" pitchFamily="34" charset="-79"/>
                <a:cs typeface="Futura Medium" panose="020B0602020204020303" pitchFamily="34" charset="-79"/>
              </a:rPr>
              <a:t>“</a:t>
            </a:r>
            <a:r>
              <a:rPr lang="en-GB" sz="2400" b="1" dirty="0">
                <a:solidFill>
                  <a:schemeClr val="bg1"/>
                </a:solidFill>
                <a:latin typeface="Futura Medium" panose="020B0602020204020303" pitchFamily="34" charset="-79"/>
                <a:cs typeface="Futura Medium" panose="020B0602020204020303" pitchFamily="34" charset="-79"/>
              </a:rPr>
              <a:t>“That’s the best thing a girl can be in this world – a beautiful little fool.”</a:t>
            </a:r>
            <a:endParaRPr lang="en-US" sz="4000" dirty="0">
              <a:solidFill>
                <a:schemeClr val="bg1"/>
              </a:solidFill>
              <a:latin typeface="Futura Medium" panose="020B0602020204020303" pitchFamily="34" charset="-79"/>
              <a:cs typeface="Futura Medium" panose="020B0602020204020303" pitchFamily="34" charset="-79"/>
            </a:endParaRPr>
          </a:p>
        </p:txBody>
      </p:sp>
      <p:pic>
        <p:nvPicPr>
          <p:cNvPr id="2" name="Audio 1">
            <a:hlinkClick r:id="" action="ppaction://media"/>
            <a:extLst>
              <a:ext uri="{FF2B5EF4-FFF2-40B4-BE49-F238E27FC236}">
                <a16:creationId xmlns:a16="http://schemas.microsoft.com/office/drawing/2014/main" id="{B2C3B11A-0A0F-734C-9E51-3C90AEA7B28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214122899"/>
      </p:ext>
    </p:extLst>
  </p:cSld>
  <p:clrMapOvr>
    <a:masterClrMapping/>
  </p:clrMapOvr>
  <mc:AlternateContent xmlns:mc="http://schemas.openxmlformats.org/markup-compatibility/2006">
    <mc:Choice xmlns:p14="http://schemas.microsoft.com/office/powerpoint/2010/main" Requires="p14">
      <p:transition spd="slow" p14:dur="2000" advTm="35131"/>
    </mc:Choice>
    <mc:Fallback>
      <p:transition spd="slow" advTm="35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checkerboard(across)">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26" grpId="0" animBg="1"/>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03481F-696A-2449-A8D8-6820C3DDF8E5}"/>
              </a:ext>
            </a:extLst>
          </p:cNvPr>
          <p:cNvPicPr>
            <a:picLocks noChangeAspect="1"/>
          </p:cNvPicPr>
          <p:nvPr/>
        </p:nvPicPr>
        <p:blipFill>
          <a:blip r:embed="rId4">
            <a:alphaModFix amt="50000"/>
          </a:blip>
          <a:stretch>
            <a:fillRect/>
          </a:stretch>
        </p:blipFill>
        <p:spPr>
          <a:xfrm>
            <a:off x="0" y="0"/>
            <a:ext cx="12191999" cy="6858000"/>
          </a:xfrm>
          <a:prstGeom prst="rect">
            <a:avLst/>
          </a:prstGeom>
        </p:spPr>
      </p:pic>
      <p:sp>
        <p:nvSpPr>
          <p:cNvPr id="3" name="TextBox 2">
            <a:extLst>
              <a:ext uri="{FF2B5EF4-FFF2-40B4-BE49-F238E27FC236}">
                <a16:creationId xmlns:a16="http://schemas.microsoft.com/office/drawing/2014/main" id="{FD2A959D-D0D8-B943-ADFF-6BAB28E9EF6B}"/>
              </a:ext>
            </a:extLst>
          </p:cNvPr>
          <p:cNvSpPr txBox="1"/>
          <p:nvPr/>
        </p:nvSpPr>
        <p:spPr>
          <a:xfrm>
            <a:off x="411480" y="259080"/>
            <a:ext cx="11170920" cy="646331"/>
          </a:xfrm>
          <a:prstGeom prst="rect">
            <a:avLst/>
          </a:prstGeom>
          <a:solidFill>
            <a:schemeClr val="accent6">
              <a:lumMod val="75000"/>
            </a:schemeClr>
          </a:solidFill>
          <a:ln w="38100">
            <a:solidFill>
              <a:schemeClr val="bg1"/>
            </a:solidFill>
          </a:ln>
        </p:spPr>
        <p:txBody>
          <a:bodyPr wrap="square" rtlCol="0">
            <a:spAutoFit/>
          </a:bodyPr>
          <a:lstStyle/>
          <a:p>
            <a:pPr algn="ctr"/>
            <a:r>
              <a:rPr lang="en-US" sz="3600" dirty="0">
                <a:solidFill>
                  <a:schemeClr val="bg1"/>
                </a:solidFill>
                <a:latin typeface="Futura Medium" panose="020B0602020204020303" pitchFamily="34" charset="-79"/>
                <a:cs typeface="Futura Medium" panose="020B0602020204020303" pitchFamily="34" charset="-79"/>
              </a:rPr>
              <a:t>New Orleans 1947</a:t>
            </a:r>
          </a:p>
        </p:txBody>
      </p:sp>
      <p:sp>
        <p:nvSpPr>
          <p:cNvPr id="4" name="TextBox 3">
            <a:extLst>
              <a:ext uri="{FF2B5EF4-FFF2-40B4-BE49-F238E27FC236}">
                <a16:creationId xmlns:a16="http://schemas.microsoft.com/office/drawing/2014/main" id="{BCFAE673-9733-2548-83D9-7F2ADD4A4F66}"/>
              </a:ext>
            </a:extLst>
          </p:cNvPr>
          <p:cNvSpPr txBox="1"/>
          <p:nvPr/>
        </p:nvSpPr>
        <p:spPr>
          <a:xfrm>
            <a:off x="8065770" y="4960620"/>
            <a:ext cx="3794760" cy="1384995"/>
          </a:xfrm>
          <a:prstGeom prst="rect">
            <a:avLst/>
          </a:prstGeom>
          <a:solidFill>
            <a:schemeClr val="accent6">
              <a:lumMod val="75000"/>
            </a:schemeClr>
          </a:solidFill>
          <a:ln w="28575">
            <a:solidFill>
              <a:schemeClr val="bg1"/>
            </a:solidFill>
          </a:ln>
        </p:spPr>
        <p:txBody>
          <a:bodyPr wrap="square" rtlCol="0">
            <a:spAutoFit/>
          </a:bodyPr>
          <a:lstStyle/>
          <a:p>
            <a:pPr algn="ctr"/>
            <a:r>
              <a:rPr lang="en-US" sz="2800" dirty="0">
                <a:solidFill>
                  <a:schemeClr val="bg1"/>
                </a:solidFill>
                <a:latin typeface="Futura Medium" panose="020B0602020204020303" pitchFamily="34" charset="-79"/>
                <a:cs typeface="Futura Medium" panose="020B0602020204020303" pitchFamily="34" charset="-79"/>
              </a:rPr>
              <a:t>“You can always rely on the kindness of strangers!”</a:t>
            </a:r>
          </a:p>
        </p:txBody>
      </p:sp>
      <p:sp>
        <p:nvSpPr>
          <p:cNvPr id="7" name="TextBox 6">
            <a:extLst>
              <a:ext uri="{FF2B5EF4-FFF2-40B4-BE49-F238E27FC236}">
                <a16:creationId xmlns:a16="http://schemas.microsoft.com/office/drawing/2014/main" id="{3AE02CCB-A61A-C04C-B92C-155D3B2C58CB}"/>
              </a:ext>
            </a:extLst>
          </p:cNvPr>
          <p:cNvSpPr txBox="1"/>
          <p:nvPr/>
        </p:nvSpPr>
        <p:spPr>
          <a:xfrm>
            <a:off x="411480" y="1379220"/>
            <a:ext cx="5017770" cy="2862322"/>
          </a:xfrm>
          <a:prstGeom prst="rect">
            <a:avLst/>
          </a:prstGeom>
          <a:solidFill>
            <a:schemeClr val="accent6">
              <a:lumMod val="75000"/>
            </a:schemeClr>
          </a:solidFill>
          <a:ln w="28575">
            <a:solidFill>
              <a:schemeClr val="bg1"/>
            </a:solidFill>
          </a:ln>
        </p:spPr>
        <p:txBody>
          <a:bodyPr wrap="square" rtlCol="0">
            <a:spAutoFit/>
          </a:bodyPr>
          <a:lstStyle/>
          <a:p>
            <a:pPr algn="ctr"/>
            <a:r>
              <a:rPr lang="en-US" sz="4000" dirty="0">
                <a:solidFill>
                  <a:schemeClr val="bg1"/>
                </a:solidFill>
                <a:latin typeface="Futura Medium" panose="020B0602020204020303" pitchFamily="34" charset="-79"/>
                <a:cs typeface="Futura Medium" panose="020B0602020204020303" pitchFamily="34" charset="-79"/>
              </a:rPr>
              <a:t>“</a:t>
            </a:r>
            <a:r>
              <a:rPr lang="en-GB" sz="2800" dirty="0">
                <a:solidFill>
                  <a:schemeClr val="bg1"/>
                </a:solidFill>
                <a:latin typeface="Futura Medium" panose="020B0602020204020303" pitchFamily="34" charset="-79"/>
                <a:cs typeface="Futura Medium" panose="020B0602020204020303" pitchFamily="34" charset="-79"/>
              </a:rPr>
              <a:t>They told me to take a street-car named Desire, and transfer to one called Cemeteries, and ride six blocks and get off at—Elysian Fields!”</a:t>
            </a:r>
            <a:endParaRPr lang="en-US" sz="4000" dirty="0">
              <a:solidFill>
                <a:schemeClr val="bg1"/>
              </a:solidFill>
              <a:latin typeface="Futura Medium" panose="020B0602020204020303" pitchFamily="34" charset="-79"/>
              <a:cs typeface="Futura Medium" panose="020B0602020204020303" pitchFamily="34" charset="-79"/>
            </a:endParaRPr>
          </a:p>
        </p:txBody>
      </p:sp>
      <p:pic>
        <p:nvPicPr>
          <p:cNvPr id="5" name="Audio 4">
            <a:hlinkClick r:id="" action="ppaction://media"/>
            <a:extLst>
              <a:ext uri="{FF2B5EF4-FFF2-40B4-BE49-F238E27FC236}">
                <a16:creationId xmlns:a16="http://schemas.microsoft.com/office/drawing/2014/main" id="{DCBA4DA2-5F56-434F-8A12-1B9BDD9968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979967980"/>
      </p:ext>
    </p:extLst>
  </p:cSld>
  <p:clrMapOvr>
    <a:masterClrMapping/>
  </p:clrMapOvr>
  <mc:AlternateContent xmlns:mc="http://schemas.openxmlformats.org/markup-compatibility/2006">
    <mc:Choice xmlns:p14="http://schemas.microsoft.com/office/powerpoint/2010/main" Requires="p14">
      <p:transition spd="slow" p14:dur="2000" advTm="59931"/>
    </mc:Choice>
    <mc:Fallback>
      <p:transition spd="slow" advTm="59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C6CA21-E55F-BF46-A49C-29947CE91DE1}"/>
              </a:ext>
            </a:extLst>
          </p:cNvPr>
          <p:cNvPicPr>
            <a:picLocks noChangeAspect="1"/>
          </p:cNvPicPr>
          <p:nvPr/>
        </p:nvPicPr>
        <p:blipFill>
          <a:blip r:embed="rId4">
            <a:grayscl/>
            <a:alphaModFix amt="50000"/>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C6D11200-C33C-DE41-AD91-B3705163C17D}"/>
              </a:ext>
            </a:extLst>
          </p:cNvPr>
          <p:cNvSpPr txBox="1"/>
          <p:nvPr/>
        </p:nvSpPr>
        <p:spPr>
          <a:xfrm>
            <a:off x="548640" y="243840"/>
            <a:ext cx="10942320" cy="954107"/>
          </a:xfrm>
          <a:prstGeom prst="rect">
            <a:avLst/>
          </a:prstGeom>
          <a:solidFill>
            <a:srgbClr val="941651"/>
          </a:solidFill>
          <a:ln w="38100">
            <a:solidFill>
              <a:schemeClr val="bg1"/>
            </a:solidFill>
          </a:ln>
        </p:spPr>
        <p:txBody>
          <a:bodyPr wrap="square" rtlCol="0">
            <a:spAutoFit/>
          </a:bodyPr>
          <a:lstStyle/>
          <a:p>
            <a:pPr algn="ctr"/>
            <a:r>
              <a:rPr lang="en-US" sz="2800" dirty="0">
                <a:solidFill>
                  <a:schemeClr val="bg1"/>
                </a:solidFill>
                <a:latin typeface="Futura Medium" panose="020B0602020204020303" pitchFamily="34" charset="-79"/>
                <a:cs typeface="Futura Medium" panose="020B0602020204020303" pitchFamily="34" charset="-79"/>
              </a:rPr>
              <a:t>Step back to 1846 and join tempestuous lovers Cathy and Heathcliff for a walk across the brutal Yorkshire moors</a:t>
            </a:r>
          </a:p>
        </p:txBody>
      </p:sp>
      <p:sp>
        <p:nvSpPr>
          <p:cNvPr id="4" name="TextBox 3">
            <a:extLst>
              <a:ext uri="{FF2B5EF4-FFF2-40B4-BE49-F238E27FC236}">
                <a16:creationId xmlns:a16="http://schemas.microsoft.com/office/drawing/2014/main" id="{34C9F011-26A7-9042-80F9-9F10DB254CAE}"/>
              </a:ext>
            </a:extLst>
          </p:cNvPr>
          <p:cNvSpPr txBox="1"/>
          <p:nvPr/>
        </p:nvSpPr>
        <p:spPr>
          <a:xfrm>
            <a:off x="304800" y="2118360"/>
            <a:ext cx="4160520" cy="1815882"/>
          </a:xfrm>
          <a:prstGeom prst="rect">
            <a:avLst/>
          </a:prstGeom>
          <a:solidFill>
            <a:srgbClr val="941651"/>
          </a:solidFill>
          <a:ln w="38100">
            <a:solidFill>
              <a:schemeClr val="bg1"/>
            </a:solidFill>
          </a:ln>
        </p:spPr>
        <p:txBody>
          <a:bodyPr wrap="square" rtlCol="0">
            <a:spAutoFit/>
          </a:bodyPr>
          <a:lstStyle/>
          <a:p>
            <a:pPr algn="ctr"/>
            <a:r>
              <a:rPr lang="en-US" sz="2800" dirty="0">
                <a:solidFill>
                  <a:schemeClr val="bg1"/>
                </a:solidFill>
                <a:latin typeface="Futura Medium" panose="020B0602020204020303" pitchFamily="34" charset="-79"/>
                <a:cs typeface="Futura Medium" panose="020B0602020204020303" pitchFamily="34" charset="-79"/>
              </a:rPr>
              <a:t>“He’s more myself than I am! Whatever souls are made of, his and mine are the same”</a:t>
            </a:r>
          </a:p>
        </p:txBody>
      </p:sp>
      <p:sp>
        <p:nvSpPr>
          <p:cNvPr id="5" name="TextBox 4">
            <a:extLst>
              <a:ext uri="{FF2B5EF4-FFF2-40B4-BE49-F238E27FC236}">
                <a16:creationId xmlns:a16="http://schemas.microsoft.com/office/drawing/2014/main" id="{EE9B03DE-26A8-1443-86A7-8746ADD7D3F7}"/>
              </a:ext>
            </a:extLst>
          </p:cNvPr>
          <p:cNvSpPr txBox="1"/>
          <p:nvPr/>
        </p:nvSpPr>
        <p:spPr>
          <a:xfrm>
            <a:off x="7589520" y="4367391"/>
            <a:ext cx="4160520" cy="2246769"/>
          </a:xfrm>
          <a:prstGeom prst="rect">
            <a:avLst/>
          </a:prstGeom>
          <a:solidFill>
            <a:srgbClr val="941651"/>
          </a:solidFill>
          <a:ln w="38100">
            <a:solidFill>
              <a:schemeClr val="bg1"/>
            </a:solidFill>
          </a:ln>
        </p:spPr>
        <p:txBody>
          <a:bodyPr wrap="square" rtlCol="0">
            <a:spAutoFit/>
          </a:bodyPr>
          <a:lstStyle/>
          <a:p>
            <a:pPr algn="ctr"/>
            <a:r>
              <a:rPr lang="en-US" sz="2800" dirty="0">
                <a:solidFill>
                  <a:schemeClr val="bg1"/>
                </a:solidFill>
                <a:latin typeface="Futura Medium" panose="020B0602020204020303" pitchFamily="34" charset="-79"/>
                <a:cs typeface="Futura Medium" panose="020B0602020204020303" pitchFamily="34" charset="-79"/>
              </a:rPr>
              <a:t>“Be with me always! Take any form! Only do not leave me in this abyss where I cannot find you!”</a:t>
            </a:r>
          </a:p>
        </p:txBody>
      </p:sp>
      <p:pic>
        <p:nvPicPr>
          <p:cNvPr id="6" name="Audio 5">
            <a:hlinkClick r:id="" action="ppaction://media"/>
            <a:extLst>
              <a:ext uri="{FF2B5EF4-FFF2-40B4-BE49-F238E27FC236}">
                <a16:creationId xmlns:a16="http://schemas.microsoft.com/office/drawing/2014/main" id="{71CCDF53-54A6-5D4B-AE69-43D01AA35A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715854894"/>
      </p:ext>
    </p:extLst>
  </p:cSld>
  <p:clrMapOvr>
    <a:masterClrMapping/>
  </p:clrMapOvr>
  <mc:AlternateContent xmlns:mc="http://schemas.openxmlformats.org/markup-compatibility/2006">
    <mc:Choice xmlns:p14="http://schemas.microsoft.com/office/powerpoint/2010/main" Requires="p14">
      <p:transition spd="slow" p14:dur="2000" advTm="48387"/>
    </mc:Choice>
    <mc:Fallback>
      <p:transition spd="slow" advTm="48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613D50-8E27-A74E-80B8-D85E4BE8F572}"/>
              </a:ext>
            </a:extLst>
          </p:cNvPr>
          <p:cNvPicPr>
            <a:picLocks noChangeAspect="1"/>
          </p:cNvPicPr>
          <p:nvPr/>
        </p:nvPicPr>
        <p:blipFill>
          <a:blip r:embed="rId4">
            <a:alphaModFix amt="50000"/>
          </a:blip>
          <a:stretch>
            <a:fillRect/>
          </a:stretch>
        </p:blipFill>
        <p:spPr>
          <a:xfrm>
            <a:off x="1" y="0"/>
            <a:ext cx="12192000" cy="6858000"/>
          </a:xfrm>
          <a:prstGeom prst="rect">
            <a:avLst/>
          </a:prstGeom>
        </p:spPr>
      </p:pic>
      <p:sp>
        <p:nvSpPr>
          <p:cNvPr id="4" name="TextBox 3">
            <a:extLst>
              <a:ext uri="{FF2B5EF4-FFF2-40B4-BE49-F238E27FC236}">
                <a16:creationId xmlns:a16="http://schemas.microsoft.com/office/drawing/2014/main" id="{1DB85F12-795A-1447-B1A5-DE9BE790837C}"/>
              </a:ext>
            </a:extLst>
          </p:cNvPr>
          <p:cNvSpPr txBox="1"/>
          <p:nvPr/>
        </p:nvSpPr>
        <p:spPr>
          <a:xfrm>
            <a:off x="853440" y="304800"/>
            <a:ext cx="10347960" cy="646331"/>
          </a:xfrm>
          <a:prstGeom prst="rect">
            <a:avLst/>
          </a:prstGeom>
          <a:solidFill>
            <a:schemeClr val="accent4">
              <a:lumMod val="75000"/>
            </a:schemeClr>
          </a:solidFill>
          <a:ln w="38100">
            <a:solidFill>
              <a:schemeClr val="bg1"/>
            </a:solidFill>
          </a:ln>
        </p:spPr>
        <p:txBody>
          <a:bodyPr wrap="square" rtlCol="0">
            <a:spAutoFit/>
          </a:bodyPr>
          <a:lstStyle/>
          <a:p>
            <a:pPr algn="ctr"/>
            <a:r>
              <a:rPr lang="en-US" sz="3600" dirty="0">
                <a:solidFill>
                  <a:schemeClr val="bg1"/>
                </a:solidFill>
                <a:latin typeface="Futura Medium" panose="020B0602020204020303" pitchFamily="34" charset="-79"/>
                <a:cs typeface="Futura Medium" panose="020B0602020204020303" pitchFamily="34" charset="-79"/>
              </a:rPr>
              <a:t>Arrive in Renaissance Venice,1607</a:t>
            </a:r>
          </a:p>
        </p:txBody>
      </p:sp>
      <p:sp>
        <p:nvSpPr>
          <p:cNvPr id="5" name="TextBox 4">
            <a:extLst>
              <a:ext uri="{FF2B5EF4-FFF2-40B4-BE49-F238E27FC236}">
                <a16:creationId xmlns:a16="http://schemas.microsoft.com/office/drawing/2014/main" id="{D93D7399-1FAA-0148-91C2-A2344FBBFD68}"/>
              </a:ext>
            </a:extLst>
          </p:cNvPr>
          <p:cNvSpPr txBox="1"/>
          <p:nvPr/>
        </p:nvSpPr>
        <p:spPr>
          <a:xfrm>
            <a:off x="7269480" y="3201650"/>
            <a:ext cx="4678680" cy="2554545"/>
          </a:xfrm>
          <a:prstGeom prst="rect">
            <a:avLst/>
          </a:prstGeom>
          <a:solidFill>
            <a:schemeClr val="accent4">
              <a:lumMod val="75000"/>
            </a:schemeClr>
          </a:solidFill>
          <a:ln w="38100">
            <a:solidFill>
              <a:schemeClr val="bg1"/>
            </a:solidFill>
          </a:ln>
        </p:spPr>
        <p:txBody>
          <a:bodyPr wrap="square" rtlCol="0">
            <a:spAutoFit/>
          </a:bodyPr>
          <a:lstStyle/>
          <a:p>
            <a:pPr algn="ctr"/>
            <a:r>
              <a:rPr lang="en-US" sz="3200" dirty="0">
                <a:solidFill>
                  <a:schemeClr val="bg1"/>
                </a:solidFill>
                <a:latin typeface="Futura Medium" panose="020B0602020204020303" pitchFamily="34" charset="-79"/>
                <a:cs typeface="Futura Medium" panose="020B0602020204020303" pitchFamily="34" charset="-79"/>
              </a:rPr>
              <a:t>“O beware my lord of jealousy, it is the green eyed monster which doth mock the meat it feeds on”</a:t>
            </a:r>
          </a:p>
        </p:txBody>
      </p:sp>
      <p:sp>
        <p:nvSpPr>
          <p:cNvPr id="7" name="TextBox 6">
            <a:extLst>
              <a:ext uri="{FF2B5EF4-FFF2-40B4-BE49-F238E27FC236}">
                <a16:creationId xmlns:a16="http://schemas.microsoft.com/office/drawing/2014/main" id="{13ADB541-1AB6-054F-AFA9-AFEB8AC431E5}"/>
              </a:ext>
            </a:extLst>
          </p:cNvPr>
          <p:cNvSpPr txBox="1"/>
          <p:nvPr/>
        </p:nvSpPr>
        <p:spPr>
          <a:xfrm>
            <a:off x="670560" y="1464290"/>
            <a:ext cx="4678680" cy="3539430"/>
          </a:xfrm>
          <a:prstGeom prst="rect">
            <a:avLst/>
          </a:prstGeom>
          <a:solidFill>
            <a:schemeClr val="accent4">
              <a:lumMod val="75000"/>
            </a:schemeClr>
          </a:solidFill>
          <a:ln w="38100">
            <a:solidFill>
              <a:schemeClr val="bg1"/>
            </a:solidFill>
          </a:ln>
        </p:spPr>
        <p:txBody>
          <a:bodyPr wrap="square" rtlCol="0">
            <a:spAutoFit/>
          </a:bodyPr>
          <a:lstStyle/>
          <a:p>
            <a:pPr algn="ctr"/>
            <a:r>
              <a:rPr lang="en-US" sz="3200" dirty="0">
                <a:solidFill>
                  <a:schemeClr val="bg1"/>
                </a:solidFill>
                <a:latin typeface="Futura Medium" panose="020B0602020204020303" pitchFamily="34" charset="-79"/>
                <a:cs typeface="Futura Medium" panose="020B0602020204020303" pitchFamily="34" charset="-79"/>
              </a:rPr>
              <a:t>“Reputation, reputation, reputation! O, I have lost my reputation! I have lost the immortal part of myself, and what remains is bestial!”</a:t>
            </a:r>
          </a:p>
        </p:txBody>
      </p:sp>
      <p:pic>
        <p:nvPicPr>
          <p:cNvPr id="2" name="Audio 1">
            <a:hlinkClick r:id="" action="ppaction://media"/>
            <a:extLst>
              <a:ext uri="{FF2B5EF4-FFF2-40B4-BE49-F238E27FC236}">
                <a16:creationId xmlns:a16="http://schemas.microsoft.com/office/drawing/2014/main" id="{3B8780BF-EEEA-ED43-B4B0-8D1ADE36B5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056889310"/>
      </p:ext>
    </p:extLst>
  </p:cSld>
  <p:clrMapOvr>
    <a:masterClrMapping/>
  </p:clrMapOvr>
  <mc:AlternateContent xmlns:mc="http://schemas.openxmlformats.org/markup-compatibility/2006">
    <mc:Choice xmlns:p14="http://schemas.microsoft.com/office/powerpoint/2010/main" Requires="p14">
      <p:transition spd="slow" p14:dur="2000" advTm="44253"/>
    </mc:Choice>
    <mc:Fallback>
      <p:transition spd="slow" advTm="44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D68CE2-68EE-8347-819F-321795933EBB}"/>
              </a:ext>
            </a:extLst>
          </p:cNvPr>
          <p:cNvPicPr>
            <a:picLocks noChangeAspect="1"/>
          </p:cNvPicPr>
          <p:nvPr/>
        </p:nvPicPr>
        <p:blipFill>
          <a:blip r:embed="rId4">
            <a:alphaModFix amt="50000"/>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D0FC9353-5F24-2B48-9976-BB361375D036}"/>
              </a:ext>
            </a:extLst>
          </p:cNvPr>
          <p:cNvSpPr txBox="1"/>
          <p:nvPr/>
        </p:nvSpPr>
        <p:spPr>
          <a:xfrm>
            <a:off x="853440" y="304800"/>
            <a:ext cx="10347960" cy="1200329"/>
          </a:xfrm>
          <a:prstGeom prst="rect">
            <a:avLst/>
          </a:prstGeom>
          <a:solidFill>
            <a:srgbClr val="941100"/>
          </a:solidFill>
          <a:ln w="38100">
            <a:solidFill>
              <a:schemeClr val="bg1"/>
            </a:solidFill>
          </a:ln>
        </p:spPr>
        <p:txBody>
          <a:bodyPr wrap="square" rtlCol="0">
            <a:spAutoFit/>
          </a:bodyPr>
          <a:lstStyle/>
          <a:p>
            <a:pPr algn="ctr"/>
            <a:r>
              <a:rPr lang="en-US" sz="3600" dirty="0">
                <a:solidFill>
                  <a:schemeClr val="bg1"/>
                </a:solidFill>
                <a:latin typeface="Futura Medium" panose="020B0602020204020303" pitchFamily="34" charset="-79"/>
                <a:cs typeface="Futura Medium" panose="020B0602020204020303" pitchFamily="34" charset="-79"/>
              </a:rPr>
              <a:t>Experience 30 years of life in Kabul, from the 1970s to 2003.</a:t>
            </a:r>
          </a:p>
        </p:txBody>
      </p:sp>
      <p:sp>
        <p:nvSpPr>
          <p:cNvPr id="6" name="TextBox 5">
            <a:extLst>
              <a:ext uri="{FF2B5EF4-FFF2-40B4-BE49-F238E27FC236}">
                <a16:creationId xmlns:a16="http://schemas.microsoft.com/office/drawing/2014/main" id="{3135A6D6-0AC7-5B48-BDAE-9935DF715ED7}"/>
              </a:ext>
            </a:extLst>
          </p:cNvPr>
          <p:cNvSpPr txBox="1"/>
          <p:nvPr/>
        </p:nvSpPr>
        <p:spPr>
          <a:xfrm>
            <a:off x="365760" y="3947220"/>
            <a:ext cx="4724400" cy="1938992"/>
          </a:xfrm>
          <a:prstGeom prst="rect">
            <a:avLst/>
          </a:prstGeom>
          <a:solidFill>
            <a:srgbClr val="941100"/>
          </a:solidFill>
          <a:ln w="38100">
            <a:solidFill>
              <a:schemeClr val="bg1"/>
            </a:solidFill>
          </a:ln>
        </p:spPr>
        <p:txBody>
          <a:bodyPr wrap="square" rtlCol="0">
            <a:spAutoFit/>
          </a:bodyPr>
          <a:lstStyle/>
          <a:p>
            <a:r>
              <a:rPr lang="en-GB" sz="2400" dirty="0">
                <a:solidFill>
                  <a:schemeClr val="bg1"/>
                </a:solidFill>
                <a:latin typeface="Futura Medium" panose="020B0602020204020303" pitchFamily="34" charset="-79"/>
                <a:cs typeface="Futura Medium" panose="020B0602020204020303" pitchFamily="34" charset="-79"/>
              </a:rPr>
              <a:t>“Learn this now and learn it well. Like a compass facing north, a man’s accusing finger always finds a woman. Always. You remember that, Mariam.”</a:t>
            </a:r>
            <a:endParaRPr lang="en-US" sz="3200" dirty="0">
              <a:solidFill>
                <a:schemeClr val="bg1"/>
              </a:solidFill>
              <a:latin typeface="Futura Medium" panose="020B0602020204020303" pitchFamily="34" charset="-79"/>
              <a:cs typeface="Futura Medium" panose="020B0602020204020303" pitchFamily="34" charset="-79"/>
            </a:endParaRPr>
          </a:p>
        </p:txBody>
      </p:sp>
      <p:sp>
        <p:nvSpPr>
          <p:cNvPr id="7" name="TextBox 6">
            <a:extLst>
              <a:ext uri="{FF2B5EF4-FFF2-40B4-BE49-F238E27FC236}">
                <a16:creationId xmlns:a16="http://schemas.microsoft.com/office/drawing/2014/main" id="{0E0CDD6E-6D81-DA47-BDD7-C8C98FFF50F6}"/>
              </a:ext>
            </a:extLst>
          </p:cNvPr>
          <p:cNvSpPr txBox="1"/>
          <p:nvPr/>
        </p:nvSpPr>
        <p:spPr>
          <a:xfrm>
            <a:off x="7025642" y="1859340"/>
            <a:ext cx="4724400" cy="1569660"/>
          </a:xfrm>
          <a:prstGeom prst="rect">
            <a:avLst/>
          </a:prstGeom>
          <a:solidFill>
            <a:srgbClr val="941100"/>
          </a:solidFill>
          <a:ln w="38100">
            <a:solidFill>
              <a:schemeClr val="bg1"/>
            </a:solidFill>
          </a:ln>
        </p:spPr>
        <p:txBody>
          <a:bodyPr wrap="square" rtlCol="0">
            <a:spAutoFit/>
          </a:bodyPr>
          <a:lstStyle/>
          <a:p>
            <a:r>
              <a:rPr lang="en-GB" sz="2400" dirty="0">
                <a:solidFill>
                  <a:schemeClr val="bg1"/>
                </a:solidFill>
                <a:latin typeface="Futura Medium" panose="020B0602020204020303" pitchFamily="34" charset="-79"/>
                <a:cs typeface="Futura Medium" panose="020B0602020204020303" pitchFamily="34" charset="-79"/>
              </a:rPr>
              <a:t>“You see, some things I can teach you. Some you learn from books. But there are things that, well, you have to see and feel.”</a:t>
            </a:r>
            <a:endParaRPr lang="en-US" sz="2400" dirty="0">
              <a:solidFill>
                <a:schemeClr val="bg1"/>
              </a:solidFill>
              <a:latin typeface="Futura Medium" panose="020B0602020204020303" pitchFamily="34" charset="-79"/>
              <a:cs typeface="Futura Medium" panose="020B0602020204020303" pitchFamily="34" charset="-79"/>
            </a:endParaRPr>
          </a:p>
        </p:txBody>
      </p:sp>
      <p:pic>
        <p:nvPicPr>
          <p:cNvPr id="2" name="Audio 1">
            <a:hlinkClick r:id="" action="ppaction://media"/>
            <a:extLst>
              <a:ext uri="{FF2B5EF4-FFF2-40B4-BE49-F238E27FC236}">
                <a16:creationId xmlns:a16="http://schemas.microsoft.com/office/drawing/2014/main" id="{11FEA43F-4FAF-7443-8168-9BC458AEB5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07788484"/>
      </p:ext>
    </p:extLst>
  </p:cSld>
  <p:clrMapOvr>
    <a:masterClrMapping/>
  </p:clrMapOvr>
  <mc:AlternateContent xmlns:mc="http://schemas.openxmlformats.org/markup-compatibility/2006">
    <mc:Choice xmlns:p14="http://schemas.microsoft.com/office/powerpoint/2010/main" Requires="p14">
      <p:transition spd="slow" p14:dur="2000" advTm="37975"/>
    </mc:Choice>
    <mc:Fallback>
      <p:transition spd="slow" advTm="37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DAE245-C624-1D40-9628-36C61B8BBB02}"/>
              </a:ext>
            </a:extLst>
          </p:cNvPr>
          <p:cNvPicPr>
            <a:picLocks noChangeAspect="1"/>
          </p:cNvPicPr>
          <p:nvPr/>
        </p:nvPicPr>
        <p:blipFill>
          <a:blip r:embed="rId4"/>
          <a:stretch>
            <a:fillRect/>
          </a:stretch>
        </p:blipFill>
        <p:spPr>
          <a:xfrm>
            <a:off x="0" y="0"/>
            <a:ext cx="5284960" cy="6858000"/>
          </a:xfrm>
          <a:prstGeom prst="rect">
            <a:avLst/>
          </a:prstGeom>
        </p:spPr>
      </p:pic>
      <p:sp>
        <p:nvSpPr>
          <p:cNvPr id="3" name="TextBox 2">
            <a:extLst>
              <a:ext uri="{FF2B5EF4-FFF2-40B4-BE49-F238E27FC236}">
                <a16:creationId xmlns:a16="http://schemas.microsoft.com/office/drawing/2014/main" id="{92498FD7-4A0D-EE42-8987-FACECDB3D78C}"/>
              </a:ext>
            </a:extLst>
          </p:cNvPr>
          <p:cNvSpPr txBox="1"/>
          <p:nvPr/>
        </p:nvSpPr>
        <p:spPr>
          <a:xfrm>
            <a:off x="5506386" y="194872"/>
            <a:ext cx="6415791" cy="8217634"/>
          </a:xfrm>
          <a:prstGeom prst="rect">
            <a:avLst/>
          </a:prstGeom>
          <a:noFill/>
        </p:spPr>
        <p:txBody>
          <a:bodyPr wrap="square" rtlCol="0">
            <a:spAutoFit/>
          </a:bodyPr>
          <a:lstStyle/>
          <a:p>
            <a:pPr algn="ctr"/>
            <a:r>
              <a:rPr lang="en-US" sz="2400" dirty="0">
                <a:solidFill>
                  <a:schemeClr val="accent2">
                    <a:lumMod val="75000"/>
                  </a:schemeClr>
                </a:solidFill>
                <a:latin typeface="Futura Medium" panose="020B0602020204020303" pitchFamily="34" charset="-79"/>
                <a:cs typeface="Futura Medium" panose="020B0602020204020303" pitchFamily="34" charset="-79"/>
              </a:rPr>
              <a:t>What will you study?</a:t>
            </a:r>
            <a:br>
              <a:rPr lang="en-US" sz="2400" dirty="0">
                <a:solidFill>
                  <a:schemeClr val="accent2">
                    <a:lumMod val="75000"/>
                  </a:schemeClr>
                </a:solidFill>
                <a:latin typeface="Futura Medium" panose="020B0602020204020303" pitchFamily="34" charset="-79"/>
                <a:cs typeface="Futura Medium" panose="020B0602020204020303" pitchFamily="34" charset="-79"/>
              </a:rPr>
            </a:br>
            <a:r>
              <a:rPr lang="en-US" sz="2400" dirty="0">
                <a:solidFill>
                  <a:schemeClr val="accent2">
                    <a:lumMod val="75000"/>
                  </a:schemeClr>
                </a:solidFill>
                <a:latin typeface="Futura Medium" panose="020B0602020204020303" pitchFamily="34" charset="-79"/>
                <a:cs typeface="Futura Medium" panose="020B0602020204020303" pitchFamily="34" charset="-79"/>
              </a:rPr>
              <a:t> (EDEXCEL A Level Literature)</a:t>
            </a:r>
          </a:p>
          <a:p>
            <a:pPr algn="ctr"/>
            <a:endParaRPr lang="en-US" sz="2400" dirty="0">
              <a:solidFill>
                <a:schemeClr val="accent2">
                  <a:lumMod val="75000"/>
                </a:schemeClr>
              </a:solidFill>
              <a:latin typeface="Futura Medium" panose="020B0602020204020303" pitchFamily="34" charset="-79"/>
              <a:cs typeface="Futura Medium" panose="020B0602020204020303" pitchFamily="34" charset="-79"/>
            </a:endParaRPr>
          </a:p>
          <a:p>
            <a:pPr marL="342900" indent="-342900" algn="ctr">
              <a:buFont typeface="Arial" panose="020B0604020202020204" pitchFamily="34" charset="0"/>
              <a:buChar char="•"/>
            </a:pPr>
            <a:r>
              <a:rPr lang="en-US" sz="2400" dirty="0">
                <a:latin typeface="Futura Medium" panose="020B0602020204020303" pitchFamily="34" charset="-79"/>
                <a:cs typeface="Futura Medium" panose="020B0602020204020303" pitchFamily="34" charset="-79"/>
              </a:rPr>
              <a:t>Coursework: </a:t>
            </a:r>
            <a:r>
              <a:rPr lang="en-US" sz="2400" i="1" dirty="0">
                <a:latin typeface="Futura Medium" panose="020B0602020204020303" pitchFamily="34" charset="-79"/>
                <a:cs typeface="Futura Medium" panose="020B0602020204020303" pitchFamily="34" charset="-79"/>
              </a:rPr>
              <a:t>The Great Gatsby </a:t>
            </a:r>
            <a:r>
              <a:rPr lang="en-US" sz="2400" dirty="0">
                <a:latin typeface="Futura Medium" panose="020B0602020204020303" pitchFamily="34" charset="-79"/>
                <a:cs typeface="Futura Medium" panose="020B0602020204020303" pitchFamily="34" charset="-79"/>
              </a:rPr>
              <a:t>compared with a text of your choosing</a:t>
            </a:r>
          </a:p>
          <a:p>
            <a:pPr marL="342900" indent="-342900" algn="ctr">
              <a:buFont typeface="Arial" panose="020B0604020202020204" pitchFamily="34" charset="0"/>
              <a:buChar char="•"/>
            </a:pPr>
            <a:endParaRPr lang="en-US" sz="2400" dirty="0">
              <a:latin typeface="Futura Medium" panose="020B0602020204020303" pitchFamily="34" charset="-79"/>
              <a:cs typeface="Futura Medium" panose="020B0602020204020303" pitchFamily="34" charset="-79"/>
            </a:endParaRPr>
          </a:p>
          <a:p>
            <a:pPr marL="342900" indent="-342900" algn="ctr">
              <a:buFont typeface="Arial" panose="020B0604020202020204" pitchFamily="34" charset="0"/>
              <a:buChar char="•"/>
            </a:pPr>
            <a:r>
              <a:rPr lang="en-US" sz="2400" i="1" dirty="0">
                <a:latin typeface="Futura Medium" panose="020B0602020204020303" pitchFamily="34" charset="-79"/>
                <a:cs typeface="Futura Medium" panose="020B0602020204020303" pitchFamily="34" charset="-79"/>
              </a:rPr>
              <a:t>A Streetcar Named Desire</a:t>
            </a:r>
          </a:p>
          <a:p>
            <a:pPr marL="342900" indent="-342900" algn="ctr">
              <a:buFont typeface="Arial" panose="020B0604020202020204" pitchFamily="34" charset="0"/>
              <a:buChar char="•"/>
            </a:pPr>
            <a:endParaRPr lang="en-US" sz="2400" i="1" dirty="0">
              <a:latin typeface="Futura Medium" panose="020B0602020204020303" pitchFamily="34" charset="-79"/>
              <a:cs typeface="Futura Medium" panose="020B0602020204020303" pitchFamily="34" charset="-79"/>
            </a:endParaRPr>
          </a:p>
          <a:p>
            <a:pPr marL="342900" indent="-342900" algn="ctr">
              <a:buFont typeface="Arial" panose="020B0604020202020204" pitchFamily="34" charset="0"/>
              <a:buChar char="•"/>
            </a:pPr>
            <a:r>
              <a:rPr lang="en-US" sz="2400" dirty="0">
                <a:latin typeface="Futura Medium" panose="020B0602020204020303" pitchFamily="34" charset="-79"/>
                <a:cs typeface="Futura Medium" panose="020B0602020204020303" pitchFamily="34" charset="-79"/>
              </a:rPr>
              <a:t>A selection of poems from </a:t>
            </a:r>
            <a:r>
              <a:rPr lang="en-US" sz="2400" i="1" dirty="0">
                <a:latin typeface="Futura Medium" panose="020B0602020204020303" pitchFamily="34" charset="-79"/>
                <a:cs typeface="Futura Medium" panose="020B0602020204020303" pitchFamily="34" charset="-79"/>
              </a:rPr>
              <a:t>The Forward Book of Contemporary Poetry</a:t>
            </a:r>
          </a:p>
          <a:p>
            <a:pPr marL="342900" indent="-342900" algn="ctr">
              <a:buFont typeface="Arial" panose="020B0604020202020204" pitchFamily="34" charset="0"/>
              <a:buChar char="•"/>
            </a:pPr>
            <a:endParaRPr lang="en-US" sz="2400" i="1" dirty="0">
              <a:latin typeface="Futura Medium" panose="020B0602020204020303" pitchFamily="34" charset="-79"/>
              <a:cs typeface="Futura Medium" panose="020B0602020204020303" pitchFamily="34" charset="-79"/>
            </a:endParaRPr>
          </a:p>
          <a:p>
            <a:pPr marL="342900" indent="-342900" algn="ctr">
              <a:buFont typeface="Arial" panose="020B0604020202020204" pitchFamily="34" charset="0"/>
              <a:buChar char="•"/>
            </a:pPr>
            <a:r>
              <a:rPr lang="en-US" sz="2400" dirty="0">
                <a:latin typeface="Futura Medium" panose="020B0602020204020303" pitchFamily="34" charset="-79"/>
                <a:cs typeface="Futura Medium" panose="020B0602020204020303" pitchFamily="34" charset="-79"/>
              </a:rPr>
              <a:t>A selection of poems by Christina Rossetti</a:t>
            </a:r>
          </a:p>
          <a:p>
            <a:pPr marL="342900" indent="-342900" algn="ctr">
              <a:buFont typeface="Arial" panose="020B0604020202020204" pitchFamily="34" charset="0"/>
              <a:buChar char="•"/>
            </a:pPr>
            <a:endParaRPr lang="en-US" sz="2400" dirty="0">
              <a:latin typeface="Futura Medium" panose="020B0602020204020303" pitchFamily="34" charset="-79"/>
              <a:cs typeface="Futura Medium" panose="020B0602020204020303" pitchFamily="34" charset="-79"/>
            </a:endParaRPr>
          </a:p>
          <a:p>
            <a:pPr marL="342900" indent="-342900" algn="ctr">
              <a:buFont typeface="Arial" panose="020B0604020202020204" pitchFamily="34" charset="0"/>
              <a:buChar char="•"/>
            </a:pPr>
            <a:r>
              <a:rPr lang="en-US" sz="2400" i="1" dirty="0">
                <a:latin typeface="Futura Medium" panose="020B0602020204020303" pitchFamily="34" charset="-79"/>
                <a:cs typeface="Futura Medium" panose="020B0602020204020303" pitchFamily="34" charset="-79"/>
              </a:rPr>
              <a:t>Wuthering Heights </a:t>
            </a:r>
            <a:r>
              <a:rPr lang="en-US" sz="2400" dirty="0">
                <a:latin typeface="Futura Medium" panose="020B0602020204020303" pitchFamily="34" charset="-79"/>
                <a:cs typeface="Futura Medium" panose="020B0602020204020303" pitchFamily="34" charset="-79"/>
              </a:rPr>
              <a:t>and </a:t>
            </a:r>
            <a:r>
              <a:rPr lang="en-US" sz="2400" i="1" dirty="0">
                <a:latin typeface="Futura Medium" panose="020B0602020204020303" pitchFamily="34" charset="-79"/>
                <a:cs typeface="Futura Medium" panose="020B0602020204020303" pitchFamily="34" charset="-79"/>
              </a:rPr>
              <a:t>A Thousand Splendid Suns</a:t>
            </a:r>
          </a:p>
          <a:p>
            <a:pPr marL="342900" indent="-342900" algn="ctr">
              <a:buFont typeface="Arial" panose="020B0604020202020204" pitchFamily="34" charset="0"/>
              <a:buChar char="•"/>
            </a:pPr>
            <a:endParaRPr lang="en-US" sz="2400" i="1" dirty="0">
              <a:latin typeface="Futura Medium" panose="020B0602020204020303" pitchFamily="34" charset="-79"/>
              <a:cs typeface="Futura Medium" panose="020B0602020204020303" pitchFamily="34" charset="-79"/>
            </a:endParaRPr>
          </a:p>
          <a:p>
            <a:pPr marL="342900" indent="-342900" algn="ctr">
              <a:buFont typeface="Arial" panose="020B0604020202020204" pitchFamily="34" charset="0"/>
              <a:buChar char="•"/>
            </a:pPr>
            <a:r>
              <a:rPr lang="en-US" sz="2400" i="1" dirty="0">
                <a:latin typeface="Futura Medium" panose="020B0602020204020303" pitchFamily="34" charset="-79"/>
                <a:cs typeface="Futura Medium" panose="020B0602020204020303" pitchFamily="34" charset="-79"/>
              </a:rPr>
              <a:t>Othello by William Shakespeare</a:t>
            </a:r>
          </a:p>
          <a:p>
            <a:pPr marL="342900" indent="-342900" algn="ctr">
              <a:buFont typeface="Arial" panose="020B0604020202020204" pitchFamily="34" charset="0"/>
              <a:buChar char="•"/>
            </a:pPr>
            <a:endParaRPr lang="en-US" sz="2400" i="1" dirty="0">
              <a:solidFill>
                <a:schemeClr val="accent2">
                  <a:lumMod val="75000"/>
                </a:schemeClr>
              </a:solidFill>
              <a:latin typeface="Futura Medium" panose="020B0602020204020303" pitchFamily="34" charset="-79"/>
              <a:cs typeface="Futura Medium" panose="020B0602020204020303" pitchFamily="34" charset="-79"/>
            </a:endParaRPr>
          </a:p>
          <a:p>
            <a:pPr marL="342900" indent="-342900" algn="ctr">
              <a:buFont typeface="Arial" panose="020B0604020202020204" pitchFamily="34" charset="0"/>
              <a:buChar char="•"/>
            </a:pPr>
            <a:endParaRPr lang="en-US" sz="2400" dirty="0">
              <a:latin typeface="Futura Medium" panose="020B0602020204020303" pitchFamily="34" charset="-79"/>
              <a:cs typeface="Futura Medium" panose="020B0602020204020303" pitchFamily="34" charset="-79"/>
            </a:endParaRPr>
          </a:p>
          <a:p>
            <a:pPr algn="ctr"/>
            <a:endParaRPr lang="en-US" sz="2400" dirty="0">
              <a:latin typeface="Futura Medium" panose="020B0602020204020303" pitchFamily="34" charset="-79"/>
              <a:cs typeface="Futura Medium" panose="020B0602020204020303" pitchFamily="34" charset="-79"/>
            </a:endParaRPr>
          </a:p>
          <a:p>
            <a:pPr algn="ctr"/>
            <a:endParaRPr lang="en-US" sz="2400" dirty="0">
              <a:latin typeface="Futura Medium" panose="020B0602020204020303" pitchFamily="34" charset="-79"/>
              <a:cs typeface="Futura Medium" panose="020B0602020204020303" pitchFamily="34" charset="-79"/>
            </a:endParaRPr>
          </a:p>
          <a:p>
            <a:pPr algn="ctr"/>
            <a:endParaRPr lang="en-US" sz="2400" dirty="0">
              <a:latin typeface="Futura Medium" panose="020B0602020204020303" pitchFamily="34" charset="-79"/>
              <a:cs typeface="Futura Medium" panose="020B0602020204020303" pitchFamily="34" charset="-79"/>
            </a:endParaRPr>
          </a:p>
        </p:txBody>
      </p:sp>
      <p:pic>
        <p:nvPicPr>
          <p:cNvPr id="4" name="Audio 3">
            <a:hlinkClick r:id="" action="ppaction://media"/>
            <a:extLst>
              <a:ext uri="{FF2B5EF4-FFF2-40B4-BE49-F238E27FC236}">
                <a16:creationId xmlns:a16="http://schemas.microsoft.com/office/drawing/2014/main" id="{FD6441AC-E5BC-D848-9548-EB5AC6F279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942114068"/>
      </p:ext>
    </p:extLst>
  </p:cSld>
  <p:clrMapOvr>
    <a:masterClrMapping/>
  </p:clrMapOvr>
  <mc:AlternateContent xmlns:mc="http://schemas.openxmlformats.org/markup-compatibility/2006">
    <mc:Choice xmlns:p14="http://schemas.microsoft.com/office/powerpoint/2010/main" Requires="p14">
      <p:transition spd="slow" p14:dur="2000" advTm="37657"/>
    </mc:Choice>
    <mc:Fallback>
      <p:transition spd="slow" advTm="37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DEF609-2367-5748-9FF2-6F4565B4E4C1}"/>
              </a:ext>
            </a:extLst>
          </p:cNvPr>
          <p:cNvPicPr>
            <a:picLocks noChangeAspect="1"/>
          </p:cNvPicPr>
          <p:nvPr/>
        </p:nvPicPr>
        <p:blipFill>
          <a:blip r:embed="rId4"/>
          <a:stretch>
            <a:fillRect/>
          </a:stretch>
        </p:blipFill>
        <p:spPr>
          <a:xfrm>
            <a:off x="8452240" y="1573887"/>
            <a:ext cx="3517119" cy="4008112"/>
          </a:xfrm>
          <a:prstGeom prst="rect">
            <a:avLst/>
          </a:prstGeom>
        </p:spPr>
      </p:pic>
      <p:cxnSp>
        <p:nvCxnSpPr>
          <p:cNvPr id="9" name="Straight Connector 8">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59CFCDC-84DE-934D-8183-85E20164F457}"/>
              </a:ext>
            </a:extLst>
          </p:cNvPr>
          <p:cNvPicPr>
            <a:picLocks noChangeAspect="1"/>
          </p:cNvPicPr>
          <p:nvPr/>
        </p:nvPicPr>
        <p:blipFill rotWithShape="1">
          <a:blip r:embed="rId5"/>
          <a:srcRect l="2772" t="3097" r="4426" b="3402"/>
          <a:stretch/>
        </p:blipFill>
        <p:spPr>
          <a:xfrm>
            <a:off x="4310676" y="2352276"/>
            <a:ext cx="3537345" cy="2147302"/>
          </a:xfrm>
          <a:prstGeom prst="rect">
            <a:avLst/>
          </a:prstGeom>
        </p:spPr>
      </p:pic>
      <p:cxnSp>
        <p:nvCxnSpPr>
          <p:cNvPr id="11" name="Straight Connector 10">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3751581-9679-E34A-9358-2F8C6EBF2E47}"/>
              </a:ext>
            </a:extLst>
          </p:cNvPr>
          <p:cNvPicPr>
            <a:picLocks noChangeAspect="1"/>
          </p:cNvPicPr>
          <p:nvPr/>
        </p:nvPicPr>
        <p:blipFill>
          <a:blip r:embed="rId6"/>
          <a:stretch>
            <a:fillRect/>
          </a:stretch>
        </p:blipFill>
        <p:spPr>
          <a:xfrm>
            <a:off x="557169" y="1975115"/>
            <a:ext cx="3517120" cy="2901623"/>
          </a:xfrm>
          <a:prstGeom prst="rect">
            <a:avLst/>
          </a:prstGeom>
        </p:spPr>
      </p:pic>
      <p:sp>
        <p:nvSpPr>
          <p:cNvPr id="5" name="TextBox 4">
            <a:extLst>
              <a:ext uri="{FF2B5EF4-FFF2-40B4-BE49-F238E27FC236}">
                <a16:creationId xmlns:a16="http://schemas.microsoft.com/office/drawing/2014/main" id="{A2F6B8FD-CB6C-F64B-9CF7-434D1B6709E1}"/>
              </a:ext>
            </a:extLst>
          </p:cNvPr>
          <p:cNvSpPr txBox="1"/>
          <p:nvPr/>
        </p:nvSpPr>
        <p:spPr>
          <a:xfrm>
            <a:off x="1706880" y="228600"/>
            <a:ext cx="8503920" cy="646331"/>
          </a:xfrm>
          <a:prstGeom prst="rect">
            <a:avLst/>
          </a:prstGeom>
          <a:noFill/>
        </p:spPr>
        <p:txBody>
          <a:bodyPr wrap="square" rtlCol="0">
            <a:spAutoFit/>
          </a:bodyPr>
          <a:lstStyle/>
          <a:p>
            <a:pPr algn="ctr"/>
            <a:r>
              <a:rPr lang="en-US" sz="3600" dirty="0">
                <a:solidFill>
                  <a:schemeClr val="accent2">
                    <a:lumMod val="75000"/>
                  </a:schemeClr>
                </a:solidFill>
                <a:latin typeface="Futura Medium" panose="020B0602020204020303" pitchFamily="34" charset="-79"/>
                <a:cs typeface="Futura Medium" panose="020B0602020204020303" pitchFamily="34" charset="-79"/>
              </a:rPr>
              <a:t>What is the exam like?</a:t>
            </a:r>
          </a:p>
        </p:txBody>
      </p:sp>
      <p:pic>
        <p:nvPicPr>
          <p:cNvPr id="6" name="Audio 5">
            <a:hlinkClick r:id="" action="ppaction://media"/>
            <a:extLst>
              <a:ext uri="{FF2B5EF4-FFF2-40B4-BE49-F238E27FC236}">
                <a16:creationId xmlns:a16="http://schemas.microsoft.com/office/drawing/2014/main" id="{112350B0-70D4-284F-A1F5-14E51CCDDC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518637968"/>
      </p:ext>
    </p:extLst>
  </p:cSld>
  <p:clrMapOvr>
    <a:masterClrMapping/>
  </p:clrMapOvr>
  <mc:AlternateContent xmlns:mc="http://schemas.openxmlformats.org/markup-compatibility/2006">
    <mc:Choice xmlns:p14="http://schemas.microsoft.com/office/powerpoint/2010/main" Requires="p14">
      <p:transition spd="slow" p14:dur="2000" advTm="45130"/>
    </mc:Choice>
    <mc:Fallback>
      <p:transition spd="slow" advTm="45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0.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TotalTime>
  <Words>970</Words>
  <Application>Microsoft Macintosh PowerPoint</Application>
  <PresentationFormat>Widescreen</PresentationFormat>
  <Paragraphs>70</Paragraphs>
  <Slides>11</Slides>
  <Notes>0</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Futura Medium</vt:lpstr>
      <vt:lpstr>Office Theme</vt:lpstr>
      <vt:lpstr>Welcome to English Literature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English Literature</dc:title>
  <dc:creator>Miss S Howarth</dc:creator>
  <cp:lastModifiedBy>Miss S Howarth</cp:lastModifiedBy>
  <cp:revision>10</cp:revision>
  <dcterms:created xsi:type="dcterms:W3CDTF">2020-07-02T16:15:22Z</dcterms:created>
  <dcterms:modified xsi:type="dcterms:W3CDTF">2020-07-02T19:49:23Z</dcterms:modified>
</cp:coreProperties>
</file>