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57" r:id="rId8"/>
    <p:sldId id="258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4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1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8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84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40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8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5" algn="l" defTabSz="9143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7EC5-B829-49AE-83DD-E2173FDFC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4CAF0-E197-44C5-B87A-1583D91DB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5E7BD-BA27-4209-B821-4377C4C6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B462F-BC44-4C61-825D-6DCCA102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7BF04-8C4B-447C-97FD-513DE8DE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72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6F5F-649F-48A6-8EAE-52D65E7E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D596A-BC6E-4D3C-8629-8DDC0DE45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93765-4077-49BE-A902-0F861282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50F77-91FA-4058-9B13-E51BF90FD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01CD-C574-4DDC-9FBF-72E94E87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8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D1804-B113-4E6D-9F48-E159BAFBB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A4456-B6FC-408E-B7A1-BF473D388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F894E-E960-4155-B09F-95D1616B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A8AD-E004-4224-811C-AD56EBA9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6E5D8-962A-4BA0-835E-A25386EF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4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D612-0724-41A7-8784-FE018635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7C846-D66D-437C-B8C7-60730B072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0BB8B-8097-4F3E-9A3C-08DACAA8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E1369-213F-4008-88D9-229E5FD0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AAAE7-2F2A-4B5D-9E89-994038F6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1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BB0D-5B6E-41CD-A7EF-48FCE8CF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9647A-694E-4FAD-AF6E-A869F00D4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7A84B-5446-4130-91E2-ED2B9A08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97D12-EFDE-4BEC-B3CE-D975792D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8A580-E77F-400B-BF18-835FA4F1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31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6693-B8F2-4788-8D19-9810D45B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948EF-FC4F-4465-8C01-F5AE32E43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E8A09-2CF5-4AB6-8F8D-C84BF7520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C9E82-5D8B-4E89-B512-2280FDC0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D609E-6A12-49C5-8895-625CE974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CD3DE-3C29-4699-9C5D-D25296F3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63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71C6B-13B2-492A-AF8B-14B1D01E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BFADF-C5CF-4193-9B73-F9BEC0F94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3F7B3-409F-4620-8A77-D1F72696E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0DF44-C3D7-4BF0-91AC-0F06568EB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18DA1-6C88-45E4-8EF1-B42259F02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F9DF2-95BA-444B-AC67-D80BB65A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C830B-BD4C-472D-A22F-DFF756E1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9031D-667D-426A-AC41-1A0356FD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2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E191-5971-4F89-BA87-9421280A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A1F68-23B7-429B-A542-F4EBA141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E8ABC-D33F-4C50-8FE6-A5DC4260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9F06E-23C9-46EE-9007-A7EECC14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18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6B760-754D-4C9A-A431-0662ACB0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E9C16-15E7-46C7-889F-E50B9727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4F549-9EA8-4137-A779-AD49C55E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9F08-E866-436F-8DC3-3779CB72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F0BB2-F340-4148-8A0F-9CE34B23E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56899-03C1-400D-AB40-FDACD8235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59B75-5C74-48D1-968A-028BA53D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00DDF-32F6-48BE-B206-53E71FE6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BC2CF-2DAE-422F-A4EA-27DD631C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5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DD3C-F557-41DE-A7DC-4590F1FB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FF3CF-1FD4-4B0D-90A2-E4F3432CA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862B8-07B3-4D05-9E77-8DC1E6473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FFBCA-29CE-4EF4-9492-3326CEA1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4AF4E-3C0C-444F-9826-BA5D88D5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B8E3-0D63-41BD-AEC4-4B47AC42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27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58E00B-6692-45FB-82D5-30564F89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A64D7-C2A2-4F43-8664-D53F3D615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E18BE-4A35-45D7-8109-CE0AFC615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0C3EC-2CD3-45E0-B606-85AA95D2797E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BB49D-4CF9-485F-81E9-DB7249088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1324D-6E94-48C9-B346-02738F256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4F6C8-2A88-4D94-9E2E-E267138B6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26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amazon.co.uk/North-Almost-Everything/dp/B00IT0Y44Q/ref=sr_1_1?crid=3QPUROCTTBI07&amp;dchild=1&amp;keywords=the+north+paul+morley&amp;qid=1585901801&amp;s=books&amp;sprefix=the+north+paul+morley%2Cstripbooks%2C134&amp;sr=1-1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amazon.co.uk/Factfulness-Reasons-Wrong-Things-Better-ebook/dp/B0769XK7D6/ref=sr_1_1?dchild=1&amp;keywords=factfulness&amp;qid=1585901768&amp;s=books&amp;sr=1-1" TargetMode="External"/><Relationship Id="rId5" Type="http://schemas.openxmlformats.org/officeDocument/2006/relationships/hyperlink" Target="https://www.amazon.co.uk/Prisoners-Geography-Everything-Global-Politics/dp/1783961414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amazon.co.uk/Globalization-Very-Short-Introduction-Introductions-ebook/dp/B06XNQ3BTQ/ref=sr_1_5?dchild=1&amp;keywords=globalisation&amp;qid=1585902020&amp;s=books&amp;sr=1-5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amazon.co.uk/Uninhabitable-Earth-Story-Future/dp/0141988878/ref=tmm_pap_swatch_0?_encoding=UTF8&amp;qid=1585901943&amp;sr=1-1" TargetMode="External"/><Relationship Id="rId5" Type="http://schemas.openxmlformats.org/officeDocument/2006/relationships/hyperlink" Target="https://www.waterstones.com/book/dangerous-earth/ellen-prager/9780226541693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ocr.org.uk/qualifications/as-and-a-level/geography-h081-h481-from-2016/" TargetMode="External"/><Relationship Id="rId12" Type="http://schemas.openxmlformats.org/officeDocument/2006/relationships/hyperlink" Target="https://www.ocr.org.uk/Images/534137-question-paper-geographical-debates.pdf" TargetMode="External"/><Relationship Id="rId17" Type="http://schemas.openxmlformats.org/officeDocument/2006/relationships/image" Target="../media/image18.png"/><Relationship Id="rId2" Type="http://schemas.openxmlformats.org/officeDocument/2006/relationships/audio" Target="../media/media9.m4a"/><Relationship Id="rId16" Type="http://schemas.openxmlformats.org/officeDocument/2006/relationships/image" Target="../media/image17.png"/><Relationship Id="rId1" Type="http://schemas.microsoft.com/office/2007/relationships/media" Target="../media/media9.m4a"/><Relationship Id="rId6" Type="http://schemas.openxmlformats.org/officeDocument/2006/relationships/hyperlink" Target="https://app.senecalearning.com/dashboard/join-class/qkikuzmkb5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hyperlink" Target="https://player.fm/featured/geography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F3FF-F3E9-4E63-9DA1-1ECB6B9FD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chemeClr val="bg1"/>
          </a:solidFill>
        </p:spPr>
        <p:txBody>
          <a:bodyPr anchor="ctr"/>
          <a:lstStyle/>
          <a:p>
            <a:r>
              <a:rPr lang="en-GB" dirty="0">
                <a:latin typeface="Century Gothic" panose="020B0502020202020204" pitchFamily="34" charset="0"/>
              </a:rPr>
              <a:t>Studying A-Level Geography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CDD1DF-E8A0-48C0-903B-AAD610EF5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67"/>
    </mc:Choice>
    <mc:Fallback xmlns="">
      <p:transition spd="slow" advTm="3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053E9-3C64-4EE6-A651-6504908AE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90185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E96485-FE42-4C36-A8E7-030DB2785804}"/>
              </a:ext>
            </a:extLst>
          </p:cNvPr>
          <p:cNvSpPr/>
          <p:nvPr/>
        </p:nvSpPr>
        <p:spPr>
          <a:xfrm>
            <a:off x="5016137" y="235131"/>
            <a:ext cx="6714309" cy="5316583"/>
          </a:xfrm>
          <a:prstGeom prst="wedgeEllipseCallout">
            <a:avLst>
              <a:gd name="adj1" fmla="val -56242"/>
              <a:gd name="adj2" fmla="val 5562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“I am a geographer,” the old gentleman answered.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“What’s a geographer?”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“A geographer is a scientist who knows where the seas are, and rivers, cities, mountains and deserts.”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“That’s very interesting,” said the little prince. “Here at last is a man who has a real job,” he thought.</a:t>
            </a:r>
          </a:p>
          <a:p>
            <a:pPr algn="ctr"/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6E7691-E6EF-489C-B064-588EF5C07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8"/>
    </mc:Choice>
    <mc:Fallback xmlns="">
      <p:transition spd="slow" advTm="6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4C80E-8982-494E-AFC3-5B04AB381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67" y="273073"/>
            <a:ext cx="3663889" cy="2751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B3A10-030F-4CA0-BB8F-43DA84407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055" y="2081395"/>
            <a:ext cx="3663889" cy="2390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8C902-D9AA-4524-A453-1B6E9A24A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283" y="4266652"/>
            <a:ext cx="3670927" cy="2390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98DC7E-7781-4E90-9748-B0CAA3A61C55}"/>
              </a:ext>
            </a:extLst>
          </p:cNvPr>
          <p:cNvSpPr/>
          <p:nvPr/>
        </p:nvSpPr>
        <p:spPr>
          <a:xfrm>
            <a:off x="855537" y="3178841"/>
            <a:ext cx="2440347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Who?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What?</a:t>
            </a:r>
          </a:p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Where?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When?</a:t>
            </a:r>
          </a:p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Why?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72BE31-E893-40B5-9183-9DA407B8E1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2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2"/>
    </mc:Choice>
    <mc:Fallback xmlns="">
      <p:transition spd="slow" advTm="6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39F2-C900-46E7-A8AB-FEAD1C8A4E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A facilitating subject…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5B7E3-3775-4B21-911D-6EFD0499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09690"/>
            <a:ext cx="4648200" cy="2554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025A8-9B5A-4C2C-B031-63A6D994A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452" y="1909690"/>
            <a:ext cx="4159348" cy="2543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47B0E-B090-4954-9283-F4F9A3E065A3}"/>
              </a:ext>
            </a:extLst>
          </p:cNvPr>
          <p:cNvSpPr txBox="1"/>
          <p:nvPr/>
        </p:nvSpPr>
        <p:spPr>
          <a:xfrm>
            <a:off x="838200" y="5247249"/>
            <a:ext cx="10515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Russell Group of leading universities in the UK has designated geography as a ‘facilitating subject.’ These are subjects which allow you to keep your options open for further study. They encompass a broad range of skills that mean you are suited to a wide range of future study options rather than being limited. Essentially, universities highly regard geography A-level.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775FCC-0DC1-4177-9487-E6C58FC28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66"/>
    </mc:Choice>
    <mc:Fallback xmlns="">
      <p:transition spd="slow" advTm="9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03521-6CE6-4885-A11B-6134F8E48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10" y="0"/>
            <a:ext cx="942217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FFF24-45A3-4C20-9892-1617CD12D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94"/>
    </mc:Choice>
    <mc:Fallback xmlns="">
      <p:transition spd="slow" advTm="8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77DAF-6F1B-432A-9D04-760AEFA327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OCR Geography A Level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80% exam, 20% NEA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1C52345-895B-4E61-90AD-9F619BB7B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31537"/>
              </p:ext>
            </p:extLst>
          </p:nvPr>
        </p:nvGraphicFramePr>
        <p:xfrm>
          <a:off x="838200" y="1859149"/>
          <a:ext cx="10515600" cy="26568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67298339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657379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485609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6666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Paper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Paper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Paper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11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Physical Geography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Coasts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Water and carbon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Human Geography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Space and place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Migration, power and borders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Geographical Debates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Climate change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Natural hazards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Your own choice of investigation</a:t>
                      </a: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endParaRPr lang="en-GB" b="1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b="1" dirty="0">
                          <a:latin typeface="Century Gothic" panose="020B0502020202020204" pitchFamily="34" charset="0"/>
                        </a:rPr>
                        <a:t>A 4,500 word piece of coursework that follows a typical enquiry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32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37A9CE1-6995-435A-AD51-12CFE01A9A15}"/>
              </a:ext>
            </a:extLst>
          </p:cNvPr>
          <p:cNvSpPr txBox="1"/>
          <p:nvPr/>
        </p:nvSpPr>
        <p:spPr>
          <a:xfrm>
            <a:off x="838200" y="4797083"/>
            <a:ext cx="10515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You will have a combination of 3 teachers for A-Level Geography: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Mr. Venables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Miss Clark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Miss Sinfield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Miss Gray</a:t>
            </a:r>
          </a:p>
          <a:p>
            <a:r>
              <a:rPr lang="en-GB" dirty="0">
                <a:latin typeface="Century Gothic" panose="020B0502020202020204" pitchFamily="34" charset="0"/>
              </a:rPr>
              <a:t>We all specialise in certain topics meaning you get a good deal!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8FFA85-FB25-4211-9E32-A3AF481F0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61"/>
    </mc:Choice>
    <mc:Fallback xmlns="">
      <p:transition spd="slow" advTm="11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4A87B-5507-4DB1-AC8B-8A4A0857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17498-811C-4FE7-ADF5-418AF7AA58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b="1" dirty="0"/>
              <a:t>Suggested reading…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772F6-66FA-41B2-A2A7-BA8F76F9F1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“Prisoners of Geography” by Tim Marshall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https://www.amazon.co.uk/Prisoners-Geography-Everything-Global-Politics/dp/1783961414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</a:t>
            </a:r>
            <a:r>
              <a:rPr lang="en-GB" dirty="0" err="1"/>
              <a:t>Factfulness</a:t>
            </a:r>
            <a:r>
              <a:rPr lang="en-GB" dirty="0"/>
              <a:t>” by Hans </a:t>
            </a:r>
            <a:r>
              <a:rPr lang="en-GB" dirty="0" err="1"/>
              <a:t>Rosling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6"/>
              </a:rPr>
              <a:t>https://www.amazon.co.uk/Factfulness-Reasons-Wrong-Things-Better-ebook/dp/B0769XK7D6/ref=sr_1_1?dchild=1&amp;keywords=factfulness&amp;qid=1585901768&amp;s=books&amp;sr=1-1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“The North” by Paul Morley.</a:t>
            </a:r>
          </a:p>
          <a:p>
            <a:pPr marL="0" indent="0">
              <a:buNone/>
            </a:pPr>
            <a:r>
              <a:rPr lang="en-GB" dirty="0">
                <a:hlinkClick r:id="rId7"/>
              </a:rPr>
              <a:t>https://www.amazon.co.uk/North-Almost-Everything/dp/B00IT0Y44Q/ref=sr_1_1?crid=3QPUROCTTBI07&amp;dchild=1&amp;keywords=the+north+paul+morley&amp;qid=1585901801&amp;s=books&amp;sprefix=the+north+paul+morley%2Cstripbooks%2C134&amp;sr=1-1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F2E1B6-CA6D-4DC2-83E0-61A094306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5"/>
    </mc:Choice>
    <mc:Fallback xmlns="">
      <p:transition spd="slow" advTm="7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4A87B-5507-4DB1-AC8B-8A4A0857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17498-811C-4FE7-ADF5-418AF7AA58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b="1" dirty="0"/>
              <a:t>Suggested reading…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772F6-66FA-41B2-A2A7-BA8F76F9F1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“Dangerous Earth” by Ellen Prager.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https://www.waterstones.com/book/dangerous-earth/ellen-prager/9780226541693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“The Uninhabitable Earth” by David Wallace-Wells.</a:t>
            </a:r>
          </a:p>
          <a:p>
            <a:pPr marL="0" indent="0">
              <a:buNone/>
            </a:pPr>
            <a:r>
              <a:rPr lang="en-GB" dirty="0">
                <a:hlinkClick r:id="rId6"/>
              </a:rPr>
              <a:t>https://www.amazon.co.uk/Uninhabitable-Earth-Story-Future/dp/0141988878/ref=tmm_pap_swatch_0?_encoding=UTF8&amp;qid=1585901943&amp;sr=1-1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“Globalization: A Very Short Introduction” by Manfred B. Steger.</a:t>
            </a:r>
          </a:p>
          <a:p>
            <a:pPr marL="0" indent="0">
              <a:buNone/>
            </a:pPr>
            <a:r>
              <a:rPr lang="en-GB" dirty="0">
                <a:hlinkClick r:id="rId7"/>
              </a:rPr>
              <a:t>https://www.amazon.co.uk/Globalization-Very-Short-Introduction-Introductions-ebook/dp/B06XNQ3BTQ/ref=sr_1_5?dchild=1&amp;keywords=globalisation&amp;qid=1585902020&amp;s=books&amp;sr=1-5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FF6732-57CD-4CA3-A3A4-5E2DD463C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0"/>
    </mc:Choice>
    <mc:Fallback xmlns="">
      <p:transition spd="slow" advTm="6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8A27-41A2-4A89-9AA0-2CA1857A7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E9865-298A-4BA4-B66F-63AD7F8E7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7BBE-DA9B-491E-ABAB-F223FE96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1559DD-6ED6-40AB-9B1A-F4D2C3CDF6B9}"/>
              </a:ext>
            </a:extLst>
          </p:cNvPr>
          <p:cNvSpPr txBox="1"/>
          <p:nvPr/>
        </p:nvSpPr>
        <p:spPr>
          <a:xfrm>
            <a:off x="223837" y="355054"/>
            <a:ext cx="11744325" cy="60617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2117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5B6EB-1E3B-43D3-96C9-F3AF5B26FA33}"/>
              </a:ext>
            </a:extLst>
          </p:cNvPr>
          <p:cNvSpPr txBox="1"/>
          <p:nvPr/>
        </p:nvSpPr>
        <p:spPr>
          <a:xfrm>
            <a:off x="2328521" y="6447240"/>
            <a:ext cx="896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 </a:t>
            </a:r>
            <a:r>
              <a:rPr lang="en-US" b="1" dirty="0">
                <a:solidFill>
                  <a:schemeClr val="bg1"/>
                </a:solidFill>
              </a:rPr>
              <a:t>Geography is the subject which holds the key to our future. </a:t>
            </a:r>
            <a:r>
              <a:rPr lang="en-US" dirty="0">
                <a:solidFill>
                  <a:schemeClr val="bg1"/>
                </a:solidFill>
              </a:rPr>
              <a:t>’  MICHAEL PALIN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196E4-A22F-486E-A59A-02347863EA9E}"/>
              </a:ext>
            </a:extLst>
          </p:cNvPr>
          <p:cNvSpPr txBox="1"/>
          <p:nvPr/>
        </p:nvSpPr>
        <p:spPr>
          <a:xfrm>
            <a:off x="7025112" y="451133"/>
            <a:ext cx="4856890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17" dirty="0">
                <a:latin typeface="Aharoni" panose="020B0604020202020204" pitchFamily="2" charset="-79"/>
                <a:cs typeface="Aharoni" panose="020B0604020202020204" pitchFamily="2" charset="-79"/>
              </a:rPr>
              <a:t>The Journey to A-Level Geography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F70EA-8A9D-4C8A-8D4C-626811D4BF20}"/>
              </a:ext>
            </a:extLst>
          </p:cNvPr>
          <p:cNvSpPr/>
          <p:nvPr/>
        </p:nvSpPr>
        <p:spPr>
          <a:xfrm>
            <a:off x="1300162" y="1900231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E1322-B922-4FD4-9FFC-CFAF5D61F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47" y="836819"/>
            <a:ext cx="697996" cy="1744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4E95FE-C640-4019-8F13-42B60CA73BC1}"/>
              </a:ext>
            </a:extLst>
          </p:cNvPr>
          <p:cNvSpPr/>
          <p:nvPr/>
        </p:nvSpPr>
        <p:spPr>
          <a:xfrm>
            <a:off x="4227456" y="1900234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F685C0-8AD7-4B22-9C8C-4CE59C706B0B}"/>
              </a:ext>
            </a:extLst>
          </p:cNvPr>
          <p:cNvSpPr/>
          <p:nvPr/>
        </p:nvSpPr>
        <p:spPr>
          <a:xfrm>
            <a:off x="4227456" y="3700855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3E0F3-14A7-4A77-8830-DA3AF335E238}"/>
              </a:ext>
            </a:extLst>
          </p:cNvPr>
          <p:cNvSpPr/>
          <p:nvPr/>
        </p:nvSpPr>
        <p:spPr>
          <a:xfrm>
            <a:off x="1998040" y="3699044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7912ECC3-5E00-48AB-AAB3-6A00FC60D156}"/>
              </a:ext>
            </a:extLst>
          </p:cNvPr>
          <p:cNvSpPr/>
          <p:nvPr/>
        </p:nvSpPr>
        <p:spPr>
          <a:xfrm rot="5400000" flipH="1">
            <a:off x="8785391" y="1945535"/>
            <a:ext cx="2431034" cy="2334705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dirty="0">
              <a:solidFill>
                <a:schemeClr val="tx1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B814615-971E-4031-8E31-63C2AC44280C}"/>
              </a:ext>
            </a:extLst>
          </p:cNvPr>
          <p:cNvSpPr/>
          <p:nvPr/>
        </p:nvSpPr>
        <p:spPr>
          <a:xfrm rot="16200000" flipH="1">
            <a:off x="791081" y="3749799"/>
            <a:ext cx="2431034" cy="2334705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7C9452-150A-49A9-B347-72105A4A1A98}"/>
              </a:ext>
            </a:extLst>
          </p:cNvPr>
          <p:cNvSpPr/>
          <p:nvPr/>
        </p:nvSpPr>
        <p:spPr>
          <a:xfrm>
            <a:off x="1998040" y="5503308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6B07FC-FA84-4CC2-9E67-B1651CA08026}"/>
              </a:ext>
            </a:extLst>
          </p:cNvPr>
          <p:cNvSpPr/>
          <p:nvPr/>
        </p:nvSpPr>
        <p:spPr>
          <a:xfrm>
            <a:off x="4925333" y="5503308"/>
            <a:ext cx="5854586" cy="62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F5387-5A5F-454A-8E19-C91C2F98C858}"/>
              </a:ext>
            </a:extLst>
          </p:cNvPr>
          <p:cNvSpPr txBox="1"/>
          <p:nvPr/>
        </p:nvSpPr>
        <p:spPr>
          <a:xfrm>
            <a:off x="1274467" y="534965"/>
            <a:ext cx="2002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Sign up to the Seneca Learning group: </a:t>
            </a:r>
            <a:r>
              <a:rPr lang="en-GB" sz="1200" dirty="0">
                <a:hlinkClick r:id="rId6"/>
              </a:rPr>
              <a:t>https://app.senecalearning.com/dashboard/join-class/qkikuzmkb5</a:t>
            </a:r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endParaRPr lang="en-GB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995BB2-FEF1-454E-8EAC-48D4A6A492C3}"/>
              </a:ext>
            </a:extLst>
          </p:cNvPr>
          <p:cNvSpPr/>
          <p:nvPr/>
        </p:nvSpPr>
        <p:spPr>
          <a:xfrm>
            <a:off x="1774785" y="1656509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F304DE-0288-48BA-96D4-73D70BF712B5}"/>
              </a:ext>
            </a:extLst>
          </p:cNvPr>
          <p:cNvSpPr/>
          <p:nvPr/>
        </p:nvSpPr>
        <p:spPr>
          <a:xfrm>
            <a:off x="1911269" y="1808750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72FF19-89D3-4FF1-AC40-50BF5F85D641}"/>
              </a:ext>
            </a:extLst>
          </p:cNvPr>
          <p:cNvSpPr/>
          <p:nvPr/>
        </p:nvSpPr>
        <p:spPr>
          <a:xfrm>
            <a:off x="4574794" y="1660110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01B954-DC24-4A47-81D8-19C3F0FDDA26}"/>
              </a:ext>
            </a:extLst>
          </p:cNvPr>
          <p:cNvSpPr/>
          <p:nvPr/>
        </p:nvSpPr>
        <p:spPr>
          <a:xfrm>
            <a:off x="4711278" y="1826632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8BB435-01AA-4787-B7AA-52CC190984D4}"/>
              </a:ext>
            </a:extLst>
          </p:cNvPr>
          <p:cNvSpPr txBox="1"/>
          <p:nvPr/>
        </p:nvSpPr>
        <p:spPr>
          <a:xfrm>
            <a:off x="3983308" y="1161645"/>
            <a:ext cx="229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Literature</a:t>
            </a: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Awareness of Global Issues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3FC70-207C-4528-A2CF-7FE3065BC997}"/>
              </a:ext>
            </a:extLst>
          </p:cNvPr>
          <p:cNvSpPr txBox="1"/>
          <p:nvPr/>
        </p:nvSpPr>
        <p:spPr>
          <a:xfrm>
            <a:off x="8747576" y="794318"/>
            <a:ext cx="313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Familiarise</a:t>
            </a: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The Course Structure: </a:t>
            </a:r>
            <a:r>
              <a:rPr lang="en-GB" sz="1200" dirty="0">
                <a:hlinkClick r:id="rId7"/>
              </a:rPr>
              <a:t>https://www.ocr.org.uk/qualifications/as-and-a-level/geography-h081-h481-from-2016/</a:t>
            </a:r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3853A4BE-3624-4E53-AD4D-FA198E6E55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>
          <a:xfrm>
            <a:off x="3393956" y="450899"/>
            <a:ext cx="794883" cy="694557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65B02CB4-3A92-4DA2-857A-49BA516122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0"/>
          <a:stretch/>
        </p:blipFill>
        <p:spPr>
          <a:xfrm>
            <a:off x="5352711" y="480097"/>
            <a:ext cx="981068" cy="83057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71634138-4316-44A3-95D1-A90D23753651}"/>
              </a:ext>
            </a:extLst>
          </p:cNvPr>
          <p:cNvSpPr/>
          <p:nvPr/>
        </p:nvSpPr>
        <p:spPr>
          <a:xfrm>
            <a:off x="7506447" y="1642383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5DAAFB-9002-440B-BD86-7F47523310AC}"/>
              </a:ext>
            </a:extLst>
          </p:cNvPr>
          <p:cNvSpPr/>
          <p:nvPr/>
        </p:nvSpPr>
        <p:spPr>
          <a:xfrm>
            <a:off x="7649588" y="1791905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3</a:t>
            </a: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FA02069D-316B-4E46-A19C-02AFBF205A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6"/>
          <a:stretch/>
        </p:blipFill>
        <p:spPr>
          <a:xfrm>
            <a:off x="8012685" y="985985"/>
            <a:ext cx="734891" cy="63732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97C2CEC-813E-4BEF-A52E-531E2B5B273F}"/>
              </a:ext>
            </a:extLst>
          </p:cNvPr>
          <p:cNvSpPr/>
          <p:nvPr/>
        </p:nvSpPr>
        <p:spPr>
          <a:xfrm>
            <a:off x="6595993" y="3447124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306EA7D-9892-4C3D-872F-AC185C9535CC}"/>
              </a:ext>
            </a:extLst>
          </p:cNvPr>
          <p:cNvSpPr/>
          <p:nvPr/>
        </p:nvSpPr>
        <p:spPr>
          <a:xfrm>
            <a:off x="6732477" y="3599365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49508E-A276-4249-B45D-71CACDC661CD}"/>
              </a:ext>
            </a:extLst>
          </p:cNvPr>
          <p:cNvSpPr txBox="1"/>
          <p:nvPr/>
        </p:nvSpPr>
        <p:spPr>
          <a:xfrm>
            <a:off x="5954204" y="2768604"/>
            <a:ext cx="236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Topical Events</a:t>
            </a: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Download the Guardian App</a:t>
            </a: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1506746-956E-4BC7-84E4-FA3D3CA3E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6"/>
          <a:stretch/>
        </p:blipFill>
        <p:spPr>
          <a:xfrm>
            <a:off x="8060182" y="2883424"/>
            <a:ext cx="866313" cy="724534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35FD79C3-33DB-4829-9A8A-479EEB66495D}"/>
              </a:ext>
            </a:extLst>
          </p:cNvPr>
          <p:cNvSpPr/>
          <p:nvPr/>
        </p:nvSpPr>
        <p:spPr>
          <a:xfrm>
            <a:off x="3185261" y="3438477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62A4AE-C9BC-4121-822E-9951CE3C1DD2}"/>
              </a:ext>
            </a:extLst>
          </p:cNvPr>
          <p:cNvSpPr/>
          <p:nvPr/>
        </p:nvSpPr>
        <p:spPr>
          <a:xfrm>
            <a:off x="3319741" y="3590718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E9E55F-106E-4D6B-A798-A68291B32903}"/>
              </a:ext>
            </a:extLst>
          </p:cNvPr>
          <p:cNvSpPr txBox="1"/>
          <p:nvPr/>
        </p:nvSpPr>
        <p:spPr>
          <a:xfrm>
            <a:off x="119013" y="2788591"/>
            <a:ext cx="3415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Practise</a:t>
            </a: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Try an exam question:</a:t>
            </a:r>
          </a:p>
          <a:p>
            <a:pPr algn="ctr"/>
            <a:r>
              <a:rPr lang="en-GB" sz="1200" dirty="0">
                <a:hlinkClick r:id="rId12"/>
              </a:rPr>
              <a:t>https://www.ocr.org.uk/Images/534137-question-paper-geographical-debates.pdf</a:t>
            </a:r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00C41C2A-11D7-4318-B385-8E3FA9BF7E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6"/>
          <a:stretch/>
        </p:blipFill>
        <p:spPr>
          <a:xfrm>
            <a:off x="2684945" y="2732838"/>
            <a:ext cx="719693" cy="619904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88506862-7ABD-4BFB-BA78-C930D8421BB6}"/>
              </a:ext>
            </a:extLst>
          </p:cNvPr>
          <p:cNvSpPr/>
          <p:nvPr/>
        </p:nvSpPr>
        <p:spPr>
          <a:xfrm>
            <a:off x="2220076" y="5172541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7E7A8F8-6C9E-4684-8AF1-80C391AC7A96}"/>
              </a:ext>
            </a:extLst>
          </p:cNvPr>
          <p:cNvSpPr/>
          <p:nvPr/>
        </p:nvSpPr>
        <p:spPr>
          <a:xfrm>
            <a:off x="2366768" y="5327298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BE1AE7-0157-4714-9297-659453206E87}"/>
              </a:ext>
            </a:extLst>
          </p:cNvPr>
          <p:cNvSpPr txBox="1"/>
          <p:nvPr/>
        </p:nvSpPr>
        <p:spPr>
          <a:xfrm>
            <a:off x="2420700" y="4587224"/>
            <a:ext cx="211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Do some independent research into the spec topics (see step 3)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1A79B18-63A4-4492-814E-10A3B8E13799}"/>
              </a:ext>
            </a:extLst>
          </p:cNvPr>
          <p:cNvSpPr/>
          <p:nvPr/>
        </p:nvSpPr>
        <p:spPr>
          <a:xfrm>
            <a:off x="5496871" y="5172637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D0AE57D-743E-47AE-969E-A4C229D6C9F6}"/>
              </a:ext>
            </a:extLst>
          </p:cNvPr>
          <p:cNvSpPr/>
          <p:nvPr/>
        </p:nvSpPr>
        <p:spPr>
          <a:xfrm>
            <a:off x="5633355" y="5327298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7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AF65054-4E43-432A-AB37-EB96DC2AB072}"/>
              </a:ext>
            </a:extLst>
          </p:cNvPr>
          <p:cNvSpPr/>
          <p:nvPr/>
        </p:nvSpPr>
        <p:spPr>
          <a:xfrm>
            <a:off x="9086489" y="5172637"/>
            <a:ext cx="1107471" cy="11504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F9687FE-47A5-48B3-ADB0-3F9ADB336448}"/>
              </a:ext>
            </a:extLst>
          </p:cNvPr>
          <p:cNvSpPr/>
          <p:nvPr/>
        </p:nvSpPr>
        <p:spPr>
          <a:xfrm>
            <a:off x="9222973" y="5312631"/>
            <a:ext cx="834501" cy="8460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STEP 8</a:t>
            </a:r>
          </a:p>
        </p:txBody>
      </p:sp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886CC082-9FED-4035-A04B-AD5A1CC835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8"/>
          <a:stretch/>
        </p:blipFill>
        <p:spPr>
          <a:xfrm>
            <a:off x="1712746" y="4405367"/>
            <a:ext cx="665076" cy="5524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F6295BE-6349-4F2B-A9B3-6172EEFD0CDD}"/>
              </a:ext>
            </a:extLst>
          </p:cNvPr>
          <p:cNvSpPr txBox="1"/>
          <p:nvPr/>
        </p:nvSpPr>
        <p:spPr>
          <a:xfrm>
            <a:off x="4804639" y="4367063"/>
            <a:ext cx="300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b="1" dirty="0"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Listen</a:t>
            </a:r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Try a podcast a week:</a:t>
            </a:r>
          </a:p>
          <a:p>
            <a:pPr algn="ctr"/>
            <a:r>
              <a:rPr lang="en-GB" sz="1200" dirty="0">
                <a:hlinkClick r:id="rId15"/>
              </a:rPr>
              <a:t>https://player.fm/featured/geography</a:t>
            </a:r>
            <a:endParaRPr lang="en-GB" sz="1200" dirty="0"/>
          </a:p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</a:p>
        </p:txBody>
      </p:sp>
      <p:pic>
        <p:nvPicPr>
          <p:cNvPr id="66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6388E6A9-18CF-49CC-B070-7724EEF65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2"/>
          <a:stretch/>
        </p:blipFill>
        <p:spPr>
          <a:xfrm>
            <a:off x="4799278" y="4461689"/>
            <a:ext cx="697593" cy="59419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6F0338F-3B7E-4181-A63A-F9D4B719776A}"/>
              </a:ext>
            </a:extLst>
          </p:cNvPr>
          <p:cNvSpPr txBox="1"/>
          <p:nvPr/>
        </p:nvSpPr>
        <p:spPr>
          <a:xfrm>
            <a:off x="8799754" y="4511075"/>
            <a:ext cx="236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Create </a:t>
            </a:r>
            <a:r>
              <a:rPr lang="en-GB" sz="1200" b="1" dirty="0" err="1">
                <a:latin typeface="Aharoni" panose="020B0604020202020204" pitchFamily="2" charset="-79"/>
                <a:cs typeface="Aharoni" panose="020B0604020202020204" pitchFamily="2" charset="-79"/>
              </a:rPr>
              <a:t>factfiles</a:t>
            </a:r>
            <a:r>
              <a:rPr lang="en-GB" sz="1200" b="1" dirty="0">
                <a:latin typeface="Aharoni" panose="020B0604020202020204" pitchFamily="2" charset="-79"/>
                <a:cs typeface="Aharoni" panose="020B0604020202020204" pitchFamily="2" charset="-79"/>
              </a:rPr>
              <a:t>, e.g. into a hazard event, about different countries, about Oldham!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18FB202B-CD52-4DF0-A80C-EE4CAD7E9D1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0"/>
          <a:stretch/>
        </p:blipFill>
        <p:spPr>
          <a:xfrm>
            <a:off x="7895830" y="4623771"/>
            <a:ext cx="1103305" cy="82470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D6145A2-CFFA-4B16-9ABD-3C3B82404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47"/>
    </mc:Choice>
    <mc:Fallback xmlns="">
      <p:transition spd="slow" advTm="13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4|8.2|2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666</Words>
  <Application>Microsoft Office PowerPoint</Application>
  <PresentationFormat>Widescreen</PresentationFormat>
  <Paragraphs>111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Century Gothic</vt:lpstr>
      <vt:lpstr>Office Theme</vt:lpstr>
      <vt:lpstr>Studying A-Level Geography</vt:lpstr>
      <vt:lpstr>PowerPoint Presentation</vt:lpstr>
      <vt:lpstr>PowerPoint Presentation</vt:lpstr>
      <vt:lpstr>A facilitating subject…</vt:lpstr>
      <vt:lpstr>PowerPoint Presentation</vt:lpstr>
      <vt:lpstr>OCR Geography A Level 80% exam, 20% NEA</vt:lpstr>
      <vt:lpstr>Suggested reading…</vt:lpstr>
      <vt:lpstr>Suggested reading…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Chiles</dc:creator>
  <cp:lastModifiedBy>Mrs S Devine</cp:lastModifiedBy>
  <cp:revision>23</cp:revision>
  <dcterms:created xsi:type="dcterms:W3CDTF">2020-03-31T10:14:03Z</dcterms:created>
  <dcterms:modified xsi:type="dcterms:W3CDTF">2020-07-07T07:08:09Z</dcterms:modified>
</cp:coreProperties>
</file>